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3" r:id="rId3"/>
    <p:sldId id="277" r:id="rId4"/>
    <p:sldId id="258" r:id="rId5"/>
    <p:sldId id="259" r:id="rId6"/>
    <p:sldId id="278" r:id="rId7"/>
    <p:sldId id="260" r:id="rId8"/>
    <p:sldId id="261" r:id="rId9"/>
    <p:sldId id="285" r:id="rId10"/>
    <p:sldId id="283" r:id="rId11"/>
    <p:sldId id="284" r:id="rId12"/>
    <p:sldId id="286" r:id="rId13"/>
    <p:sldId id="262" r:id="rId14"/>
    <p:sldId id="270" r:id="rId15"/>
    <p:sldId id="271" r:id="rId16"/>
    <p:sldId id="289" r:id="rId17"/>
    <p:sldId id="288" r:id="rId18"/>
    <p:sldId id="281" r:id="rId19"/>
    <p:sldId id="282" r:id="rId20"/>
    <p:sldId id="264" r:id="rId21"/>
    <p:sldId id="272" r:id="rId22"/>
    <p:sldId id="273" r:id="rId23"/>
    <p:sldId id="274" r:id="rId24"/>
    <p:sldId id="275" r:id="rId25"/>
    <p:sldId id="276" r:id="rId26"/>
    <p:sldId id="290" r:id="rId27"/>
    <p:sldId id="291" r:id="rId28"/>
    <p:sldId id="287" r:id="rId29"/>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D64"/>
    <a:srgbClr val="FEB052"/>
    <a:srgbClr val="39A0BD"/>
    <a:srgbClr val="7C4FC7"/>
    <a:srgbClr val="6AA463"/>
    <a:srgbClr val="FD5D66"/>
    <a:srgbClr val="FEA18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545" autoAdjust="0"/>
  </p:normalViewPr>
  <p:slideViewPr>
    <p:cSldViewPr snapToGrid="0" snapToObjects="1">
      <p:cViewPr varScale="1">
        <p:scale>
          <a:sx n="81" d="100"/>
          <a:sy n="81" d="100"/>
        </p:scale>
        <p:origin x="-128" y="-6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DBA086-EDFB-924A-A38E-3C81DC6FC4DB}" type="doc">
      <dgm:prSet loTypeId="urn:microsoft.com/office/officeart/2005/8/layout/cycle2" loCatId="" qsTypeId="urn:microsoft.com/office/officeart/2005/8/quickstyle/simple4" qsCatId="simple" csTypeId="urn:microsoft.com/office/officeart/2005/8/colors/colorful1" csCatId="colorful" phldr="1"/>
      <dgm:spPr/>
      <dgm:t>
        <a:bodyPr/>
        <a:lstStyle/>
        <a:p>
          <a:endParaRPr lang="fr-FR"/>
        </a:p>
      </dgm:t>
    </dgm:pt>
    <dgm:pt modelId="{D0914BFF-9B79-AB4D-B2D6-0755AA2F803E}">
      <dgm:prSet phldrT="[Texte]"/>
      <dgm:spPr/>
      <dgm:t>
        <a:bodyPr/>
        <a:lstStyle/>
        <a:p>
          <a:r>
            <a:rPr lang="fr-FR" dirty="0" smtClean="0"/>
            <a:t>Initiatives &amp; Amélioration</a:t>
          </a:r>
          <a:endParaRPr lang="fr-FR" dirty="0"/>
        </a:p>
      </dgm:t>
    </dgm:pt>
    <dgm:pt modelId="{D3700711-1BB8-7F49-AF93-15D4F1895FF0}" type="parTrans" cxnId="{357FAF60-9B53-A845-9D7E-972109374379}">
      <dgm:prSet/>
      <dgm:spPr/>
      <dgm:t>
        <a:bodyPr/>
        <a:lstStyle/>
        <a:p>
          <a:endParaRPr lang="fr-FR"/>
        </a:p>
      </dgm:t>
    </dgm:pt>
    <dgm:pt modelId="{2F14DCA5-AB26-CD42-A2AE-CD1870C929D5}" type="sibTrans" cxnId="{357FAF60-9B53-A845-9D7E-972109374379}">
      <dgm:prSet/>
      <dgm:spPr/>
      <dgm:t>
        <a:bodyPr/>
        <a:lstStyle/>
        <a:p>
          <a:endParaRPr lang="fr-FR"/>
        </a:p>
      </dgm:t>
    </dgm:pt>
    <dgm:pt modelId="{15F58EF1-91DD-C649-86C3-21B2DCDC3D06}">
      <dgm:prSet phldrT="[Texte]"/>
      <dgm:spPr/>
      <dgm:t>
        <a:bodyPr/>
        <a:lstStyle/>
        <a:p>
          <a:r>
            <a:rPr lang="fr-FR" dirty="0" smtClean="0"/>
            <a:t>Bilan de Ce qui existe déjà</a:t>
          </a:r>
          <a:endParaRPr lang="fr-FR" dirty="0"/>
        </a:p>
      </dgm:t>
    </dgm:pt>
    <dgm:pt modelId="{7EBC38B8-CCD3-EA41-82F6-1422C803EBB4}" type="parTrans" cxnId="{94D4B94B-D2D6-8A44-BFC7-5518494C7EC6}">
      <dgm:prSet/>
      <dgm:spPr/>
      <dgm:t>
        <a:bodyPr/>
        <a:lstStyle/>
        <a:p>
          <a:endParaRPr lang="fr-FR"/>
        </a:p>
      </dgm:t>
    </dgm:pt>
    <dgm:pt modelId="{DFE9FBAA-D835-C144-8CF6-84E8AA2F2C54}" type="sibTrans" cxnId="{94D4B94B-D2D6-8A44-BFC7-5518494C7EC6}">
      <dgm:prSet/>
      <dgm:spPr/>
      <dgm:t>
        <a:bodyPr/>
        <a:lstStyle/>
        <a:p>
          <a:endParaRPr lang="fr-FR"/>
        </a:p>
      </dgm:t>
    </dgm:pt>
    <dgm:pt modelId="{0352658B-2DF1-6C4D-9CA9-B887A95E4DF7}">
      <dgm:prSet phldrT="[Texte]"/>
      <dgm:spPr/>
      <dgm:t>
        <a:bodyPr/>
        <a:lstStyle/>
        <a:p>
          <a:r>
            <a:rPr lang="fr-FR" dirty="0" smtClean="0"/>
            <a:t>Bilan des éléments nécessaires</a:t>
          </a:r>
          <a:endParaRPr lang="fr-FR" dirty="0"/>
        </a:p>
      </dgm:t>
    </dgm:pt>
    <dgm:pt modelId="{464D5D15-F63F-5A49-B908-6AC290715F27}" type="parTrans" cxnId="{F50ED166-5CC7-E842-B3BE-8283C6426864}">
      <dgm:prSet/>
      <dgm:spPr/>
      <dgm:t>
        <a:bodyPr/>
        <a:lstStyle/>
        <a:p>
          <a:endParaRPr lang="fr-FR"/>
        </a:p>
      </dgm:t>
    </dgm:pt>
    <dgm:pt modelId="{B21BCE6B-AFB8-9342-BCFB-F9ED756E71F8}" type="sibTrans" cxnId="{F50ED166-5CC7-E842-B3BE-8283C6426864}">
      <dgm:prSet/>
      <dgm:spPr/>
      <dgm:t>
        <a:bodyPr/>
        <a:lstStyle/>
        <a:p>
          <a:endParaRPr lang="fr-FR"/>
        </a:p>
      </dgm:t>
    </dgm:pt>
    <dgm:pt modelId="{39D978A6-CFF3-9644-ABDA-145EDCFE7C9F}">
      <dgm:prSet phldrT="[Texte]"/>
      <dgm:spPr/>
      <dgm:t>
        <a:bodyPr/>
        <a:lstStyle/>
        <a:p>
          <a:r>
            <a:rPr lang="fr-FR" dirty="0" smtClean="0"/>
            <a:t>Action </a:t>
          </a:r>
        </a:p>
        <a:p>
          <a:r>
            <a:rPr lang="fr-FR" dirty="0" smtClean="0"/>
            <a:t>= </a:t>
          </a:r>
        </a:p>
        <a:p>
          <a:r>
            <a:rPr lang="fr-FR" dirty="0" smtClean="0"/>
            <a:t>Mise en place du projet</a:t>
          </a:r>
          <a:endParaRPr lang="fr-FR" dirty="0"/>
        </a:p>
      </dgm:t>
    </dgm:pt>
    <dgm:pt modelId="{8A8BAAC4-FD29-394C-9938-5E2DDBAD7FD1}" type="parTrans" cxnId="{FB5AE018-73EC-8D48-BE24-436804977BD6}">
      <dgm:prSet/>
      <dgm:spPr/>
      <dgm:t>
        <a:bodyPr/>
        <a:lstStyle/>
        <a:p>
          <a:endParaRPr lang="fr-FR"/>
        </a:p>
      </dgm:t>
    </dgm:pt>
    <dgm:pt modelId="{5E9FC5BA-FCE0-FD40-8AD5-9E8D911DF805}" type="sibTrans" cxnId="{FB5AE018-73EC-8D48-BE24-436804977BD6}">
      <dgm:prSet/>
      <dgm:spPr/>
      <dgm:t>
        <a:bodyPr/>
        <a:lstStyle/>
        <a:p>
          <a:endParaRPr lang="fr-FR"/>
        </a:p>
      </dgm:t>
    </dgm:pt>
    <dgm:pt modelId="{39042511-CC91-C141-81C5-89BC76093614}">
      <dgm:prSet phldrT="[Texte]"/>
      <dgm:spPr/>
      <dgm:t>
        <a:bodyPr/>
        <a:lstStyle/>
        <a:p>
          <a:r>
            <a:rPr lang="fr-FR" dirty="0" smtClean="0"/>
            <a:t>Evaluation du projet</a:t>
          </a:r>
          <a:endParaRPr lang="fr-FR" dirty="0"/>
        </a:p>
      </dgm:t>
    </dgm:pt>
    <dgm:pt modelId="{B86EBA0D-E43C-E446-9C07-6361DDAD9BDA}" type="parTrans" cxnId="{BBE79C5C-BDB6-8B46-B89A-AF6A5E936583}">
      <dgm:prSet/>
      <dgm:spPr/>
      <dgm:t>
        <a:bodyPr/>
        <a:lstStyle/>
        <a:p>
          <a:endParaRPr lang="fr-FR"/>
        </a:p>
      </dgm:t>
    </dgm:pt>
    <dgm:pt modelId="{9404FF48-FDF6-9241-BF20-5044AC81463D}" type="sibTrans" cxnId="{BBE79C5C-BDB6-8B46-B89A-AF6A5E936583}">
      <dgm:prSet/>
      <dgm:spPr/>
      <dgm:t>
        <a:bodyPr/>
        <a:lstStyle/>
        <a:p>
          <a:endParaRPr lang="fr-FR"/>
        </a:p>
      </dgm:t>
    </dgm:pt>
    <dgm:pt modelId="{468BEC3B-2B1A-FA4E-B304-59ADB064E386}" type="pres">
      <dgm:prSet presAssocID="{E6DBA086-EDFB-924A-A38E-3C81DC6FC4DB}" presName="cycle" presStyleCnt="0">
        <dgm:presLayoutVars>
          <dgm:dir/>
          <dgm:resizeHandles val="exact"/>
        </dgm:presLayoutVars>
      </dgm:prSet>
      <dgm:spPr/>
      <dgm:t>
        <a:bodyPr/>
        <a:lstStyle/>
        <a:p>
          <a:endParaRPr lang="fr-FR"/>
        </a:p>
      </dgm:t>
    </dgm:pt>
    <dgm:pt modelId="{47EA149E-4B1F-A04B-ABC2-D97DFB65E64E}" type="pres">
      <dgm:prSet presAssocID="{D0914BFF-9B79-AB4D-B2D6-0755AA2F803E}" presName="node" presStyleLbl="node1" presStyleIdx="0" presStyleCnt="5">
        <dgm:presLayoutVars>
          <dgm:bulletEnabled val="1"/>
        </dgm:presLayoutVars>
      </dgm:prSet>
      <dgm:spPr/>
      <dgm:t>
        <a:bodyPr/>
        <a:lstStyle/>
        <a:p>
          <a:endParaRPr lang="fr-FR"/>
        </a:p>
      </dgm:t>
    </dgm:pt>
    <dgm:pt modelId="{E925F9B0-3829-4C47-8202-1AEF97DA730E}" type="pres">
      <dgm:prSet presAssocID="{2F14DCA5-AB26-CD42-A2AE-CD1870C929D5}" presName="sibTrans" presStyleLbl="sibTrans2D1" presStyleIdx="0" presStyleCnt="5"/>
      <dgm:spPr/>
      <dgm:t>
        <a:bodyPr/>
        <a:lstStyle/>
        <a:p>
          <a:endParaRPr lang="fr-FR"/>
        </a:p>
      </dgm:t>
    </dgm:pt>
    <dgm:pt modelId="{451B17A6-1013-2B40-B8C3-01940A7E5A43}" type="pres">
      <dgm:prSet presAssocID="{2F14DCA5-AB26-CD42-A2AE-CD1870C929D5}" presName="connectorText" presStyleLbl="sibTrans2D1" presStyleIdx="0" presStyleCnt="5"/>
      <dgm:spPr/>
      <dgm:t>
        <a:bodyPr/>
        <a:lstStyle/>
        <a:p>
          <a:endParaRPr lang="fr-FR"/>
        </a:p>
      </dgm:t>
    </dgm:pt>
    <dgm:pt modelId="{7ED6BFE2-D4B3-CB4D-9B15-4588C432B3D9}" type="pres">
      <dgm:prSet presAssocID="{15F58EF1-91DD-C649-86C3-21B2DCDC3D06}" presName="node" presStyleLbl="node1" presStyleIdx="1" presStyleCnt="5">
        <dgm:presLayoutVars>
          <dgm:bulletEnabled val="1"/>
        </dgm:presLayoutVars>
      </dgm:prSet>
      <dgm:spPr/>
      <dgm:t>
        <a:bodyPr/>
        <a:lstStyle/>
        <a:p>
          <a:endParaRPr lang="fr-FR"/>
        </a:p>
      </dgm:t>
    </dgm:pt>
    <dgm:pt modelId="{134AFC06-BE0B-7C47-9DE4-F1EC115FD7E6}" type="pres">
      <dgm:prSet presAssocID="{DFE9FBAA-D835-C144-8CF6-84E8AA2F2C54}" presName="sibTrans" presStyleLbl="sibTrans2D1" presStyleIdx="1" presStyleCnt="5"/>
      <dgm:spPr/>
      <dgm:t>
        <a:bodyPr/>
        <a:lstStyle/>
        <a:p>
          <a:endParaRPr lang="fr-FR"/>
        </a:p>
      </dgm:t>
    </dgm:pt>
    <dgm:pt modelId="{535C338B-C77A-274C-ABBA-B780871A83D8}" type="pres">
      <dgm:prSet presAssocID="{DFE9FBAA-D835-C144-8CF6-84E8AA2F2C54}" presName="connectorText" presStyleLbl="sibTrans2D1" presStyleIdx="1" presStyleCnt="5"/>
      <dgm:spPr/>
      <dgm:t>
        <a:bodyPr/>
        <a:lstStyle/>
        <a:p>
          <a:endParaRPr lang="fr-FR"/>
        </a:p>
      </dgm:t>
    </dgm:pt>
    <dgm:pt modelId="{7CC65E3F-3EF6-0449-B07D-5414BF9141DC}" type="pres">
      <dgm:prSet presAssocID="{0352658B-2DF1-6C4D-9CA9-B887A95E4DF7}" presName="node" presStyleLbl="node1" presStyleIdx="2" presStyleCnt="5">
        <dgm:presLayoutVars>
          <dgm:bulletEnabled val="1"/>
        </dgm:presLayoutVars>
      </dgm:prSet>
      <dgm:spPr/>
      <dgm:t>
        <a:bodyPr/>
        <a:lstStyle/>
        <a:p>
          <a:endParaRPr lang="fr-FR"/>
        </a:p>
      </dgm:t>
    </dgm:pt>
    <dgm:pt modelId="{C6BEC4E9-56C6-F14E-9CEC-150180B977FC}" type="pres">
      <dgm:prSet presAssocID="{B21BCE6B-AFB8-9342-BCFB-F9ED756E71F8}" presName="sibTrans" presStyleLbl="sibTrans2D1" presStyleIdx="2" presStyleCnt="5"/>
      <dgm:spPr/>
      <dgm:t>
        <a:bodyPr/>
        <a:lstStyle/>
        <a:p>
          <a:endParaRPr lang="fr-FR"/>
        </a:p>
      </dgm:t>
    </dgm:pt>
    <dgm:pt modelId="{C8BBF144-C405-384F-89CF-A742D35DE03A}" type="pres">
      <dgm:prSet presAssocID="{B21BCE6B-AFB8-9342-BCFB-F9ED756E71F8}" presName="connectorText" presStyleLbl="sibTrans2D1" presStyleIdx="2" presStyleCnt="5"/>
      <dgm:spPr/>
      <dgm:t>
        <a:bodyPr/>
        <a:lstStyle/>
        <a:p>
          <a:endParaRPr lang="fr-FR"/>
        </a:p>
      </dgm:t>
    </dgm:pt>
    <dgm:pt modelId="{DDB853B5-8E59-0849-ABF8-C230649DC4D9}" type="pres">
      <dgm:prSet presAssocID="{39D978A6-CFF3-9644-ABDA-145EDCFE7C9F}" presName="node" presStyleLbl="node1" presStyleIdx="3" presStyleCnt="5">
        <dgm:presLayoutVars>
          <dgm:bulletEnabled val="1"/>
        </dgm:presLayoutVars>
      </dgm:prSet>
      <dgm:spPr/>
      <dgm:t>
        <a:bodyPr/>
        <a:lstStyle/>
        <a:p>
          <a:endParaRPr lang="fr-FR"/>
        </a:p>
      </dgm:t>
    </dgm:pt>
    <dgm:pt modelId="{94075EF9-2F65-6342-89A1-C82B0CA48542}" type="pres">
      <dgm:prSet presAssocID="{5E9FC5BA-FCE0-FD40-8AD5-9E8D911DF805}" presName="sibTrans" presStyleLbl="sibTrans2D1" presStyleIdx="3" presStyleCnt="5"/>
      <dgm:spPr/>
      <dgm:t>
        <a:bodyPr/>
        <a:lstStyle/>
        <a:p>
          <a:endParaRPr lang="fr-FR"/>
        </a:p>
      </dgm:t>
    </dgm:pt>
    <dgm:pt modelId="{E5E32247-F9ED-F544-8D51-D1EE79EA69C1}" type="pres">
      <dgm:prSet presAssocID="{5E9FC5BA-FCE0-FD40-8AD5-9E8D911DF805}" presName="connectorText" presStyleLbl="sibTrans2D1" presStyleIdx="3" presStyleCnt="5"/>
      <dgm:spPr/>
      <dgm:t>
        <a:bodyPr/>
        <a:lstStyle/>
        <a:p>
          <a:endParaRPr lang="fr-FR"/>
        </a:p>
      </dgm:t>
    </dgm:pt>
    <dgm:pt modelId="{033535B6-E674-7648-B84A-A4B17D27B3C3}" type="pres">
      <dgm:prSet presAssocID="{39042511-CC91-C141-81C5-89BC76093614}" presName="node" presStyleLbl="node1" presStyleIdx="4" presStyleCnt="5">
        <dgm:presLayoutVars>
          <dgm:bulletEnabled val="1"/>
        </dgm:presLayoutVars>
      </dgm:prSet>
      <dgm:spPr/>
      <dgm:t>
        <a:bodyPr/>
        <a:lstStyle/>
        <a:p>
          <a:endParaRPr lang="fr-FR"/>
        </a:p>
      </dgm:t>
    </dgm:pt>
    <dgm:pt modelId="{13FCEDE1-78DE-E845-8C0C-B118E28F99D5}" type="pres">
      <dgm:prSet presAssocID="{9404FF48-FDF6-9241-BF20-5044AC81463D}" presName="sibTrans" presStyleLbl="sibTrans2D1" presStyleIdx="4" presStyleCnt="5"/>
      <dgm:spPr/>
      <dgm:t>
        <a:bodyPr/>
        <a:lstStyle/>
        <a:p>
          <a:endParaRPr lang="fr-FR"/>
        </a:p>
      </dgm:t>
    </dgm:pt>
    <dgm:pt modelId="{963B9DDD-364A-B644-BC7E-2D659881E4D7}" type="pres">
      <dgm:prSet presAssocID="{9404FF48-FDF6-9241-BF20-5044AC81463D}" presName="connectorText" presStyleLbl="sibTrans2D1" presStyleIdx="4" presStyleCnt="5"/>
      <dgm:spPr/>
      <dgm:t>
        <a:bodyPr/>
        <a:lstStyle/>
        <a:p>
          <a:endParaRPr lang="fr-FR"/>
        </a:p>
      </dgm:t>
    </dgm:pt>
  </dgm:ptLst>
  <dgm:cxnLst>
    <dgm:cxn modelId="{357FAF60-9B53-A845-9D7E-972109374379}" srcId="{E6DBA086-EDFB-924A-A38E-3C81DC6FC4DB}" destId="{D0914BFF-9B79-AB4D-B2D6-0755AA2F803E}" srcOrd="0" destOrd="0" parTransId="{D3700711-1BB8-7F49-AF93-15D4F1895FF0}" sibTransId="{2F14DCA5-AB26-CD42-A2AE-CD1870C929D5}"/>
    <dgm:cxn modelId="{D2C7E639-07A6-2A4B-A6E4-10F9B4CC49CA}" type="presOf" srcId="{D0914BFF-9B79-AB4D-B2D6-0755AA2F803E}" destId="{47EA149E-4B1F-A04B-ABC2-D97DFB65E64E}" srcOrd="0" destOrd="0" presId="urn:microsoft.com/office/officeart/2005/8/layout/cycle2"/>
    <dgm:cxn modelId="{88CCBD68-1A8E-954B-BB2E-9CF31D8221E2}" type="presOf" srcId="{B21BCE6B-AFB8-9342-BCFB-F9ED756E71F8}" destId="{C6BEC4E9-56C6-F14E-9CEC-150180B977FC}" srcOrd="0" destOrd="0" presId="urn:microsoft.com/office/officeart/2005/8/layout/cycle2"/>
    <dgm:cxn modelId="{94D4B94B-D2D6-8A44-BFC7-5518494C7EC6}" srcId="{E6DBA086-EDFB-924A-A38E-3C81DC6FC4DB}" destId="{15F58EF1-91DD-C649-86C3-21B2DCDC3D06}" srcOrd="1" destOrd="0" parTransId="{7EBC38B8-CCD3-EA41-82F6-1422C803EBB4}" sibTransId="{DFE9FBAA-D835-C144-8CF6-84E8AA2F2C54}"/>
    <dgm:cxn modelId="{32695E8C-2D4A-DC47-B7D6-515DF31A8E7E}" type="presOf" srcId="{5E9FC5BA-FCE0-FD40-8AD5-9E8D911DF805}" destId="{94075EF9-2F65-6342-89A1-C82B0CA48542}" srcOrd="0" destOrd="0" presId="urn:microsoft.com/office/officeart/2005/8/layout/cycle2"/>
    <dgm:cxn modelId="{A1F98030-03F1-E94C-B373-4C20DF19B13B}" type="presOf" srcId="{9404FF48-FDF6-9241-BF20-5044AC81463D}" destId="{963B9DDD-364A-B644-BC7E-2D659881E4D7}" srcOrd="1" destOrd="0" presId="urn:microsoft.com/office/officeart/2005/8/layout/cycle2"/>
    <dgm:cxn modelId="{F50ED166-5CC7-E842-B3BE-8283C6426864}" srcId="{E6DBA086-EDFB-924A-A38E-3C81DC6FC4DB}" destId="{0352658B-2DF1-6C4D-9CA9-B887A95E4DF7}" srcOrd="2" destOrd="0" parTransId="{464D5D15-F63F-5A49-B908-6AC290715F27}" sibTransId="{B21BCE6B-AFB8-9342-BCFB-F9ED756E71F8}"/>
    <dgm:cxn modelId="{FFAC7DF5-AFB1-EA41-943D-FD4F8F566639}" type="presOf" srcId="{DFE9FBAA-D835-C144-8CF6-84E8AA2F2C54}" destId="{134AFC06-BE0B-7C47-9DE4-F1EC115FD7E6}" srcOrd="0" destOrd="0" presId="urn:microsoft.com/office/officeart/2005/8/layout/cycle2"/>
    <dgm:cxn modelId="{703B465A-FE05-4744-80D1-EF6DD6C26D2B}" type="presOf" srcId="{2F14DCA5-AB26-CD42-A2AE-CD1870C929D5}" destId="{451B17A6-1013-2B40-B8C3-01940A7E5A43}" srcOrd="1" destOrd="0" presId="urn:microsoft.com/office/officeart/2005/8/layout/cycle2"/>
    <dgm:cxn modelId="{BBE79C5C-BDB6-8B46-B89A-AF6A5E936583}" srcId="{E6DBA086-EDFB-924A-A38E-3C81DC6FC4DB}" destId="{39042511-CC91-C141-81C5-89BC76093614}" srcOrd="4" destOrd="0" parTransId="{B86EBA0D-E43C-E446-9C07-6361DDAD9BDA}" sibTransId="{9404FF48-FDF6-9241-BF20-5044AC81463D}"/>
    <dgm:cxn modelId="{D567B026-E5A0-AC45-88EE-3074B7592685}" type="presOf" srcId="{39D978A6-CFF3-9644-ABDA-145EDCFE7C9F}" destId="{DDB853B5-8E59-0849-ABF8-C230649DC4D9}" srcOrd="0" destOrd="0" presId="urn:microsoft.com/office/officeart/2005/8/layout/cycle2"/>
    <dgm:cxn modelId="{3795073C-0B79-E044-BC6D-42B22433E9FB}" type="presOf" srcId="{15F58EF1-91DD-C649-86C3-21B2DCDC3D06}" destId="{7ED6BFE2-D4B3-CB4D-9B15-4588C432B3D9}" srcOrd="0" destOrd="0" presId="urn:microsoft.com/office/officeart/2005/8/layout/cycle2"/>
    <dgm:cxn modelId="{97702F46-DBEB-A944-AFBA-8E743280E2FB}" type="presOf" srcId="{2F14DCA5-AB26-CD42-A2AE-CD1870C929D5}" destId="{E925F9B0-3829-4C47-8202-1AEF97DA730E}" srcOrd="0" destOrd="0" presId="urn:microsoft.com/office/officeart/2005/8/layout/cycle2"/>
    <dgm:cxn modelId="{FB5AE018-73EC-8D48-BE24-436804977BD6}" srcId="{E6DBA086-EDFB-924A-A38E-3C81DC6FC4DB}" destId="{39D978A6-CFF3-9644-ABDA-145EDCFE7C9F}" srcOrd="3" destOrd="0" parTransId="{8A8BAAC4-FD29-394C-9938-5E2DDBAD7FD1}" sibTransId="{5E9FC5BA-FCE0-FD40-8AD5-9E8D911DF805}"/>
    <dgm:cxn modelId="{7D1CC0E9-16FC-DE40-9AC2-39A8E4BDDA96}" type="presOf" srcId="{0352658B-2DF1-6C4D-9CA9-B887A95E4DF7}" destId="{7CC65E3F-3EF6-0449-B07D-5414BF9141DC}" srcOrd="0" destOrd="0" presId="urn:microsoft.com/office/officeart/2005/8/layout/cycle2"/>
    <dgm:cxn modelId="{4E1AFE21-F2EB-8B4C-9520-E2B9F8E02020}" type="presOf" srcId="{5E9FC5BA-FCE0-FD40-8AD5-9E8D911DF805}" destId="{E5E32247-F9ED-F544-8D51-D1EE79EA69C1}" srcOrd="1" destOrd="0" presId="urn:microsoft.com/office/officeart/2005/8/layout/cycle2"/>
    <dgm:cxn modelId="{21B6030B-DD54-4944-B4F8-696A0EB95AA2}" type="presOf" srcId="{39042511-CC91-C141-81C5-89BC76093614}" destId="{033535B6-E674-7648-B84A-A4B17D27B3C3}" srcOrd="0" destOrd="0" presId="urn:microsoft.com/office/officeart/2005/8/layout/cycle2"/>
    <dgm:cxn modelId="{5F93C0D1-2D2C-504D-8827-A702B6B714D7}" type="presOf" srcId="{E6DBA086-EDFB-924A-A38E-3C81DC6FC4DB}" destId="{468BEC3B-2B1A-FA4E-B304-59ADB064E386}" srcOrd="0" destOrd="0" presId="urn:microsoft.com/office/officeart/2005/8/layout/cycle2"/>
    <dgm:cxn modelId="{B98406E7-28FA-734D-A40D-5877AD20300F}" type="presOf" srcId="{9404FF48-FDF6-9241-BF20-5044AC81463D}" destId="{13FCEDE1-78DE-E845-8C0C-B118E28F99D5}" srcOrd="0" destOrd="0" presId="urn:microsoft.com/office/officeart/2005/8/layout/cycle2"/>
    <dgm:cxn modelId="{4E9EBBEC-10C8-2B41-B54C-3E29D68CC59C}" type="presOf" srcId="{B21BCE6B-AFB8-9342-BCFB-F9ED756E71F8}" destId="{C8BBF144-C405-384F-89CF-A742D35DE03A}" srcOrd="1" destOrd="0" presId="urn:microsoft.com/office/officeart/2005/8/layout/cycle2"/>
    <dgm:cxn modelId="{3CABDAE7-57FB-6C4A-BC20-4531E3F7DD7B}" type="presOf" srcId="{DFE9FBAA-D835-C144-8CF6-84E8AA2F2C54}" destId="{535C338B-C77A-274C-ABBA-B780871A83D8}" srcOrd="1" destOrd="0" presId="urn:microsoft.com/office/officeart/2005/8/layout/cycle2"/>
    <dgm:cxn modelId="{887924D6-4C8B-E240-9534-B7B27A71B3F2}" type="presParOf" srcId="{468BEC3B-2B1A-FA4E-B304-59ADB064E386}" destId="{47EA149E-4B1F-A04B-ABC2-D97DFB65E64E}" srcOrd="0" destOrd="0" presId="urn:microsoft.com/office/officeart/2005/8/layout/cycle2"/>
    <dgm:cxn modelId="{61194A35-1DF1-4A41-AA52-E2C3C65CE26D}" type="presParOf" srcId="{468BEC3B-2B1A-FA4E-B304-59ADB064E386}" destId="{E925F9B0-3829-4C47-8202-1AEF97DA730E}" srcOrd="1" destOrd="0" presId="urn:microsoft.com/office/officeart/2005/8/layout/cycle2"/>
    <dgm:cxn modelId="{4D718A36-5CC7-A14D-A146-9D472D0D3816}" type="presParOf" srcId="{E925F9B0-3829-4C47-8202-1AEF97DA730E}" destId="{451B17A6-1013-2B40-B8C3-01940A7E5A43}" srcOrd="0" destOrd="0" presId="urn:microsoft.com/office/officeart/2005/8/layout/cycle2"/>
    <dgm:cxn modelId="{348D6F25-E6AB-A84B-9BF6-1A38A5960ACE}" type="presParOf" srcId="{468BEC3B-2B1A-FA4E-B304-59ADB064E386}" destId="{7ED6BFE2-D4B3-CB4D-9B15-4588C432B3D9}" srcOrd="2" destOrd="0" presId="urn:microsoft.com/office/officeart/2005/8/layout/cycle2"/>
    <dgm:cxn modelId="{90CAB1B5-5C86-D64C-91FF-851EF472F4DD}" type="presParOf" srcId="{468BEC3B-2B1A-FA4E-B304-59ADB064E386}" destId="{134AFC06-BE0B-7C47-9DE4-F1EC115FD7E6}" srcOrd="3" destOrd="0" presId="urn:microsoft.com/office/officeart/2005/8/layout/cycle2"/>
    <dgm:cxn modelId="{7A7EEE94-3538-8445-B61A-FD186CC5DC92}" type="presParOf" srcId="{134AFC06-BE0B-7C47-9DE4-F1EC115FD7E6}" destId="{535C338B-C77A-274C-ABBA-B780871A83D8}" srcOrd="0" destOrd="0" presId="urn:microsoft.com/office/officeart/2005/8/layout/cycle2"/>
    <dgm:cxn modelId="{1D4E3E8F-C0CC-4D47-8F77-3FD863D7C6C3}" type="presParOf" srcId="{468BEC3B-2B1A-FA4E-B304-59ADB064E386}" destId="{7CC65E3F-3EF6-0449-B07D-5414BF9141DC}" srcOrd="4" destOrd="0" presId="urn:microsoft.com/office/officeart/2005/8/layout/cycle2"/>
    <dgm:cxn modelId="{330D1801-8673-7A4E-A5DD-201E92EDC10F}" type="presParOf" srcId="{468BEC3B-2B1A-FA4E-B304-59ADB064E386}" destId="{C6BEC4E9-56C6-F14E-9CEC-150180B977FC}" srcOrd="5" destOrd="0" presId="urn:microsoft.com/office/officeart/2005/8/layout/cycle2"/>
    <dgm:cxn modelId="{ADB2A244-7C0C-8547-87F6-37E4D3B65792}" type="presParOf" srcId="{C6BEC4E9-56C6-F14E-9CEC-150180B977FC}" destId="{C8BBF144-C405-384F-89CF-A742D35DE03A}" srcOrd="0" destOrd="0" presId="urn:microsoft.com/office/officeart/2005/8/layout/cycle2"/>
    <dgm:cxn modelId="{078D9D0C-C3E2-234D-9F99-CCD9124B949B}" type="presParOf" srcId="{468BEC3B-2B1A-FA4E-B304-59ADB064E386}" destId="{DDB853B5-8E59-0849-ABF8-C230649DC4D9}" srcOrd="6" destOrd="0" presId="urn:microsoft.com/office/officeart/2005/8/layout/cycle2"/>
    <dgm:cxn modelId="{61B0F270-BF98-AA4D-B16F-FF9683544E04}" type="presParOf" srcId="{468BEC3B-2B1A-FA4E-B304-59ADB064E386}" destId="{94075EF9-2F65-6342-89A1-C82B0CA48542}" srcOrd="7" destOrd="0" presId="urn:microsoft.com/office/officeart/2005/8/layout/cycle2"/>
    <dgm:cxn modelId="{15BF98AF-B148-9E42-A0DC-4E171F844654}" type="presParOf" srcId="{94075EF9-2F65-6342-89A1-C82B0CA48542}" destId="{E5E32247-F9ED-F544-8D51-D1EE79EA69C1}" srcOrd="0" destOrd="0" presId="urn:microsoft.com/office/officeart/2005/8/layout/cycle2"/>
    <dgm:cxn modelId="{0A916286-73B0-0645-A0CD-66F3D48004DB}" type="presParOf" srcId="{468BEC3B-2B1A-FA4E-B304-59ADB064E386}" destId="{033535B6-E674-7648-B84A-A4B17D27B3C3}" srcOrd="8" destOrd="0" presId="urn:microsoft.com/office/officeart/2005/8/layout/cycle2"/>
    <dgm:cxn modelId="{B83F188A-E3F3-BF42-88CC-AEBF8798E159}" type="presParOf" srcId="{468BEC3B-2B1A-FA4E-B304-59ADB064E386}" destId="{13FCEDE1-78DE-E845-8C0C-B118E28F99D5}" srcOrd="9" destOrd="0" presId="urn:microsoft.com/office/officeart/2005/8/layout/cycle2"/>
    <dgm:cxn modelId="{A21CA5DB-29FD-724A-BDA2-06E535EC515D}" type="presParOf" srcId="{13FCEDE1-78DE-E845-8C0C-B118E28F99D5}" destId="{963B9DDD-364A-B644-BC7E-2D659881E4D7}"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EA149E-4B1F-A04B-ABC2-D97DFB65E64E}">
      <dsp:nvSpPr>
        <dsp:cNvPr id="0" name=""/>
        <dsp:cNvSpPr/>
      </dsp:nvSpPr>
      <dsp:spPr>
        <a:xfrm>
          <a:off x="3576339" y="1779"/>
          <a:ext cx="1991320" cy="1991320"/>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fr-FR" sz="1900" kern="1200" dirty="0" smtClean="0"/>
            <a:t>Initiatives &amp; Amélioration</a:t>
          </a:r>
          <a:endParaRPr lang="fr-FR" sz="1900" kern="1200" dirty="0"/>
        </a:p>
      </dsp:txBody>
      <dsp:txXfrm>
        <a:off x="3867961" y="293401"/>
        <a:ext cx="1408076" cy="1408076"/>
      </dsp:txXfrm>
    </dsp:sp>
    <dsp:sp modelId="{E925F9B0-3829-4C47-8202-1AEF97DA730E}">
      <dsp:nvSpPr>
        <dsp:cNvPr id="0" name=""/>
        <dsp:cNvSpPr/>
      </dsp:nvSpPr>
      <dsp:spPr>
        <a:xfrm rot="2160000">
          <a:off x="5505068" y="1532138"/>
          <a:ext cx="530788" cy="672070"/>
        </a:xfrm>
        <a:prstGeom prst="rightArrow">
          <a:avLst>
            <a:gd name="adj1" fmla="val 60000"/>
            <a:gd name="adj2" fmla="val 50000"/>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a:off x="5520274" y="1619754"/>
        <a:ext cx="371552" cy="403242"/>
      </dsp:txXfrm>
    </dsp:sp>
    <dsp:sp modelId="{7ED6BFE2-D4B3-CB4D-9B15-4588C432B3D9}">
      <dsp:nvSpPr>
        <dsp:cNvPr id="0" name=""/>
        <dsp:cNvSpPr/>
      </dsp:nvSpPr>
      <dsp:spPr>
        <a:xfrm>
          <a:off x="5997571" y="1760907"/>
          <a:ext cx="1991320" cy="1991320"/>
        </a:xfrm>
        <a:prstGeom prst="ellipse">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fr-FR" sz="1900" kern="1200" dirty="0" smtClean="0"/>
            <a:t>Bilan de Ce qui existe déjà</a:t>
          </a:r>
          <a:endParaRPr lang="fr-FR" sz="1900" kern="1200" dirty="0"/>
        </a:p>
      </dsp:txBody>
      <dsp:txXfrm>
        <a:off x="6289193" y="2052529"/>
        <a:ext cx="1408076" cy="1408076"/>
      </dsp:txXfrm>
    </dsp:sp>
    <dsp:sp modelId="{134AFC06-BE0B-7C47-9DE4-F1EC115FD7E6}">
      <dsp:nvSpPr>
        <dsp:cNvPr id="0" name=""/>
        <dsp:cNvSpPr/>
      </dsp:nvSpPr>
      <dsp:spPr>
        <a:xfrm rot="6480000">
          <a:off x="6270065" y="3829410"/>
          <a:ext cx="530788" cy="672070"/>
        </a:xfrm>
        <a:prstGeom prst="rightArrow">
          <a:avLst>
            <a:gd name="adj1" fmla="val 60000"/>
            <a:gd name="adj2" fmla="val 50000"/>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rot="10800000">
        <a:off x="6374286" y="3888103"/>
        <a:ext cx="371552" cy="403242"/>
      </dsp:txXfrm>
    </dsp:sp>
    <dsp:sp modelId="{7CC65E3F-3EF6-0449-B07D-5414BF9141DC}">
      <dsp:nvSpPr>
        <dsp:cNvPr id="0" name=""/>
        <dsp:cNvSpPr/>
      </dsp:nvSpPr>
      <dsp:spPr>
        <a:xfrm>
          <a:off x="5072743" y="4607236"/>
          <a:ext cx="1991320" cy="1991320"/>
        </a:xfrm>
        <a:prstGeom prst="ellipse">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fr-FR" sz="1900" kern="1200" dirty="0" smtClean="0"/>
            <a:t>Bilan des éléments nécessaires</a:t>
          </a:r>
          <a:endParaRPr lang="fr-FR" sz="1900" kern="1200" dirty="0"/>
        </a:p>
      </dsp:txBody>
      <dsp:txXfrm>
        <a:off x="5364365" y="4898858"/>
        <a:ext cx="1408076" cy="1408076"/>
      </dsp:txXfrm>
    </dsp:sp>
    <dsp:sp modelId="{C6BEC4E9-56C6-F14E-9CEC-150180B977FC}">
      <dsp:nvSpPr>
        <dsp:cNvPr id="0" name=""/>
        <dsp:cNvSpPr/>
      </dsp:nvSpPr>
      <dsp:spPr>
        <a:xfrm rot="10800000">
          <a:off x="4321628" y="5266861"/>
          <a:ext cx="530788" cy="672070"/>
        </a:xfrm>
        <a:prstGeom prst="rightArrow">
          <a:avLst>
            <a:gd name="adj1" fmla="val 60000"/>
            <a:gd name="adj2" fmla="val 50000"/>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rot="10800000">
        <a:off x="4480864" y="5401275"/>
        <a:ext cx="371552" cy="403242"/>
      </dsp:txXfrm>
    </dsp:sp>
    <dsp:sp modelId="{DDB853B5-8E59-0849-ABF8-C230649DC4D9}">
      <dsp:nvSpPr>
        <dsp:cNvPr id="0" name=""/>
        <dsp:cNvSpPr/>
      </dsp:nvSpPr>
      <dsp:spPr>
        <a:xfrm>
          <a:off x="2079936" y="4607236"/>
          <a:ext cx="1991320" cy="1991320"/>
        </a:xfrm>
        <a:prstGeom prst="ellipse">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fr-FR" sz="1900" kern="1200" dirty="0" smtClean="0"/>
            <a:t>Action </a:t>
          </a:r>
        </a:p>
        <a:p>
          <a:pPr lvl="0" algn="ctr" defTabSz="844550">
            <a:lnSpc>
              <a:spcPct val="90000"/>
            </a:lnSpc>
            <a:spcBef>
              <a:spcPct val="0"/>
            </a:spcBef>
            <a:spcAft>
              <a:spcPct val="35000"/>
            </a:spcAft>
          </a:pPr>
          <a:r>
            <a:rPr lang="fr-FR" sz="1900" kern="1200" dirty="0" smtClean="0"/>
            <a:t>= </a:t>
          </a:r>
        </a:p>
        <a:p>
          <a:pPr lvl="0" algn="ctr" defTabSz="844550">
            <a:lnSpc>
              <a:spcPct val="90000"/>
            </a:lnSpc>
            <a:spcBef>
              <a:spcPct val="0"/>
            </a:spcBef>
            <a:spcAft>
              <a:spcPct val="35000"/>
            </a:spcAft>
          </a:pPr>
          <a:r>
            <a:rPr lang="fr-FR" sz="1900" kern="1200" dirty="0" smtClean="0"/>
            <a:t>Mise en place du projet</a:t>
          </a:r>
          <a:endParaRPr lang="fr-FR" sz="1900" kern="1200" dirty="0"/>
        </a:p>
      </dsp:txBody>
      <dsp:txXfrm>
        <a:off x="2371558" y="4898858"/>
        <a:ext cx="1408076" cy="1408076"/>
      </dsp:txXfrm>
    </dsp:sp>
    <dsp:sp modelId="{94075EF9-2F65-6342-89A1-C82B0CA48542}">
      <dsp:nvSpPr>
        <dsp:cNvPr id="0" name=""/>
        <dsp:cNvSpPr/>
      </dsp:nvSpPr>
      <dsp:spPr>
        <a:xfrm rot="15120000">
          <a:off x="2352430" y="3857984"/>
          <a:ext cx="530788" cy="672070"/>
        </a:xfrm>
        <a:prstGeom prst="rightArrow">
          <a:avLst>
            <a:gd name="adj1" fmla="val 60000"/>
            <a:gd name="adj2" fmla="val 50000"/>
          </a:avLst>
        </a:prstGeom>
        <a:gradFill rotWithShape="0">
          <a:gsLst>
            <a:gs pos="0">
              <a:schemeClr val="accent5">
                <a:hueOff val="0"/>
                <a:satOff val="0"/>
                <a:lumOff val="0"/>
                <a:alphaOff val="0"/>
                <a:tint val="100000"/>
                <a:shade val="100000"/>
                <a:satMod val="130000"/>
              </a:schemeClr>
            </a:gs>
            <a:gs pos="100000">
              <a:schemeClr val="accent5">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rot="10800000">
        <a:off x="2456651" y="4068119"/>
        <a:ext cx="371552" cy="403242"/>
      </dsp:txXfrm>
    </dsp:sp>
    <dsp:sp modelId="{033535B6-E674-7648-B84A-A4B17D27B3C3}">
      <dsp:nvSpPr>
        <dsp:cNvPr id="0" name=""/>
        <dsp:cNvSpPr/>
      </dsp:nvSpPr>
      <dsp:spPr>
        <a:xfrm>
          <a:off x="1155107" y="1760907"/>
          <a:ext cx="1991320" cy="1991320"/>
        </a:xfrm>
        <a:prstGeom prst="ellipse">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fr-FR" sz="1900" kern="1200" dirty="0" smtClean="0"/>
            <a:t>Evaluation du projet</a:t>
          </a:r>
          <a:endParaRPr lang="fr-FR" sz="1900" kern="1200" dirty="0"/>
        </a:p>
      </dsp:txBody>
      <dsp:txXfrm>
        <a:off x="1446729" y="2052529"/>
        <a:ext cx="1408076" cy="1408076"/>
      </dsp:txXfrm>
    </dsp:sp>
    <dsp:sp modelId="{13FCEDE1-78DE-E845-8C0C-B118E28F99D5}">
      <dsp:nvSpPr>
        <dsp:cNvPr id="0" name=""/>
        <dsp:cNvSpPr/>
      </dsp:nvSpPr>
      <dsp:spPr>
        <a:xfrm rot="19440000">
          <a:off x="3083836" y="1549798"/>
          <a:ext cx="530788" cy="672070"/>
        </a:xfrm>
        <a:prstGeom prst="rightArrow">
          <a:avLst>
            <a:gd name="adj1" fmla="val 60000"/>
            <a:gd name="adj2" fmla="val 50000"/>
          </a:avLst>
        </a:prstGeom>
        <a:gradFill rotWithShape="0">
          <a:gsLst>
            <a:gs pos="0">
              <a:schemeClr val="accent6">
                <a:hueOff val="0"/>
                <a:satOff val="0"/>
                <a:lumOff val="0"/>
                <a:alphaOff val="0"/>
                <a:tint val="100000"/>
                <a:shade val="100000"/>
                <a:satMod val="130000"/>
              </a:schemeClr>
            </a:gs>
            <a:gs pos="100000">
              <a:schemeClr val="accent6">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fr-FR" sz="1500" kern="1200"/>
        </a:p>
      </dsp:txBody>
      <dsp:txXfrm>
        <a:off x="3099042" y="1731010"/>
        <a:ext cx="371552" cy="403242"/>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3CD34118-1A32-9C4B-8E40-EA3F8F7D9EB1}" type="datetimeFigureOut">
              <a:rPr lang="fr-FR" smtClean="0"/>
              <a:t>11/12/17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82C4ED4-D745-B541-B3BD-AE047E8FE68A}" type="slidenum">
              <a:rPr lang="fr-FR" smtClean="0"/>
              <a:t>‹#›</a:t>
            </a:fld>
            <a:endParaRPr lang="fr-FR"/>
          </a:p>
        </p:txBody>
      </p:sp>
    </p:spTree>
    <p:extLst>
      <p:ext uri="{BB962C8B-B14F-4D97-AF65-F5344CB8AC3E}">
        <p14:creationId xmlns:p14="http://schemas.microsoft.com/office/powerpoint/2010/main" val="13729538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CD34118-1A32-9C4B-8E40-EA3F8F7D9EB1}" type="datetimeFigureOut">
              <a:rPr lang="fr-FR" smtClean="0"/>
              <a:t>11/12/17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82C4ED4-D745-B541-B3BD-AE047E8FE68A}" type="slidenum">
              <a:rPr lang="fr-FR" smtClean="0"/>
              <a:t>‹#›</a:t>
            </a:fld>
            <a:endParaRPr lang="fr-FR"/>
          </a:p>
        </p:txBody>
      </p:sp>
    </p:spTree>
    <p:extLst>
      <p:ext uri="{BB962C8B-B14F-4D97-AF65-F5344CB8AC3E}">
        <p14:creationId xmlns:p14="http://schemas.microsoft.com/office/powerpoint/2010/main" val="2239901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CD34118-1A32-9C4B-8E40-EA3F8F7D9EB1}" type="datetimeFigureOut">
              <a:rPr lang="fr-FR" smtClean="0"/>
              <a:t>11/12/17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82C4ED4-D745-B541-B3BD-AE047E8FE68A}" type="slidenum">
              <a:rPr lang="fr-FR" smtClean="0"/>
              <a:t>‹#›</a:t>
            </a:fld>
            <a:endParaRPr lang="fr-FR"/>
          </a:p>
        </p:txBody>
      </p:sp>
    </p:spTree>
    <p:extLst>
      <p:ext uri="{BB962C8B-B14F-4D97-AF65-F5344CB8AC3E}">
        <p14:creationId xmlns:p14="http://schemas.microsoft.com/office/powerpoint/2010/main" val="2927487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CD34118-1A32-9C4B-8E40-EA3F8F7D9EB1}" type="datetimeFigureOut">
              <a:rPr lang="fr-FR" smtClean="0"/>
              <a:t>11/12/17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82C4ED4-D745-B541-B3BD-AE047E8FE68A}" type="slidenum">
              <a:rPr lang="fr-FR" smtClean="0"/>
              <a:t>‹#›</a:t>
            </a:fld>
            <a:endParaRPr lang="fr-FR"/>
          </a:p>
        </p:txBody>
      </p:sp>
    </p:spTree>
    <p:extLst>
      <p:ext uri="{BB962C8B-B14F-4D97-AF65-F5344CB8AC3E}">
        <p14:creationId xmlns:p14="http://schemas.microsoft.com/office/powerpoint/2010/main" val="2868224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3CD34118-1A32-9C4B-8E40-EA3F8F7D9EB1}" type="datetimeFigureOut">
              <a:rPr lang="fr-FR" smtClean="0"/>
              <a:t>11/12/17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82C4ED4-D745-B541-B3BD-AE047E8FE68A}" type="slidenum">
              <a:rPr lang="fr-FR" smtClean="0"/>
              <a:t>‹#›</a:t>
            </a:fld>
            <a:endParaRPr lang="fr-FR"/>
          </a:p>
        </p:txBody>
      </p:sp>
    </p:spTree>
    <p:extLst>
      <p:ext uri="{BB962C8B-B14F-4D97-AF65-F5344CB8AC3E}">
        <p14:creationId xmlns:p14="http://schemas.microsoft.com/office/powerpoint/2010/main" val="1950402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CD34118-1A32-9C4B-8E40-EA3F8F7D9EB1}" type="datetimeFigureOut">
              <a:rPr lang="fr-FR" smtClean="0"/>
              <a:t>11/12/17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82C4ED4-D745-B541-B3BD-AE047E8FE68A}" type="slidenum">
              <a:rPr lang="fr-FR" smtClean="0"/>
              <a:t>‹#›</a:t>
            </a:fld>
            <a:endParaRPr lang="fr-FR"/>
          </a:p>
        </p:txBody>
      </p:sp>
    </p:spTree>
    <p:extLst>
      <p:ext uri="{BB962C8B-B14F-4D97-AF65-F5344CB8AC3E}">
        <p14:creationId xmlns:p14="http://schemas.microsoft.com/office/powerpoint/2010/main" val="642276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CD34118-1A32-9C4B-8E40-EA3F8F7D9EB1}" type="datetimeFigureOut">
              <a:rPr lang="fr-FR" smtClean="0"/>
              <a:t>11/12/17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82C4ED4-D745-B541-B3BD-AE047E8FE68A}" type="slidenum">
              <a:rPr lang="fr-FR" smtClean="0"/>
              <a:t>‹#›</a:t>
            </a:fld>
            <a:endParaRPr lang="fr-FR"/>
          </a:p>
        </p:txBody>
      </p:sp>
    </p:spTree>
    <p:extLst>
      <p:ext uri="{BB962C8B-B14F-4D97-AF65-F5344CB8AC3E}">
        <p14:creationId xmlns:p14="http://schemas.microsoft.com/office/powerpoint/2010/main" val="1368871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2"/>
          <p:cNvSpPr>
            <a:spLocks noGrp="1"/>
          </p:cNvSpPr>
          <p:nvPr>
            <p:ph type="dt" sz="half" idx="10"/>
          </p:nvPr>
        </p:nvSpPr>
        <p:spPr/>
        <p:txBody>
          <a:bodyPr/>
          <a:lstStyle/>
          <a:p>
            <a:fld id="{3CD34118-1A32-9C4B-8E40-EA3F8F7D9EB1}" type="datetimeFigureOut">
              <a:rPr lang="fr-FR" smtClean="0"/>
              <a:t>11/12/17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82C4ED4-D745-B541-B3BD-AE047E8FE68A}" type="slidenum">
              <a:rPr lang="fr-FR" smtClean="0"/>
              <a:t>‹#›</a:t>
            </a:fld>
            <a:endParaRPr lang="fr-FR"/>
          </a:p>
        </p:txBody>
      </p:sp>
    </p:spTree>
    <p:extLst>
      <p:ext uri="{BB962C8B-B14F-4D97-AF65-F5344CB8AC3E}">
        <p14:creationId xmlns:p14="http://schemas.microsoft.com/office/powerpoint/2010/main" val="2707190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CD34118-1A32-9C4B-8E40-EA3F8F7D9EB1}" type="datetimeFigureOut">
              <a:rPr lang="fr-FR" smtClean="0"/>
              <a:t>11/12/17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82C4ED4-D745-B541-B3BD-AE047E8FE68A}" type="slidenum">
              <a:rPr lang="fr-FR" smtClean="0"/>
              <a:t>‹#›</a:t>
            </a:fld>
            <a:endParaRPr lang="fr-FR"/>
          </a:p>
        </p:txBody>
      </p:sp>
    </p:spTree>
    <p:extLst>
      <p:ext uri="{BB962C8B-B14F-4D97-AF65-F5344CB8AC3E}">
        <p14:creationId xmlns:p14="http://schemas.microsoft.com/office/powerpoint/2010/main" val="3203639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CD34118-1A32-9C4B-8E40-EA3F8F7D9EB1}" type="datetimeFigureOut">
              <a:rPr lang="fr-FR" smtClean="0"/>
              <a:t>11/12/17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82C4ED4-D745-B541-B3BD-AE047E8FE68A}" type="slidenum">
              <a:rPr lang="fr-FR" smtClean="0"/>
              <a:t>‹#›</a:t>
            </a:fld>
            <a:endParaRPr lang="fr-FR"/>
          </a:p>
        </p:txBody>
      </p:sp>
    </p:spTree>
    <p:extLst>
      <p:ext uri="{BB962C8B-B14F-4D97-AF65-F5344CB8AC3E}">
        <p14:creationId xmlns:p14="http://schemas.microsoft.com/office/powerpoint/2010/main" val="3928069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3CD34118-1A32-9C4B-8E40-EA3F8F7D9EB1}" type="datetimeFigureOut">
              <a:rPr lang="fr-FR" smtClean="0"/>
              <a:t>11/12/17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82C4ED4-D745-B541-B3BD-AE047E8FE68A}" type="slidenum">
              <a:rPr lang="fr-FR" smtClean="0"/>
              <a:t>‹#›</a:t>
            </a:fld>
            <a:endParaRPr lang="fr-FR"/>
          </a:p>
        </p:txBody>
      </p:sp>
    </p:spTree>
    <p:extLst>
      <p:ext uri="{BB962C8B-B14F-4D97-AF65-F5344CB8AC3E}">
        <p14:creationId xmlns:p14="http://schemas.microsoft.com/office/powerpoint/2010/main" val="163309433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D34118-1A32-9C4B-8E40-EA3F8F7D9EB1}" type="datetimeFigureOut">
              <a:rPr lang="fr-FR" smtClean="0"/>
              <a:t>11/12/17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2C4ED4-D745-B541-B3BD-AE047E8FE68A}" type="slidenum">
              <a:rPr lang="fr-FR" smtClean="0"/>
              <a:t>‹#›</a:t>
            </a:fld>
            <a:endParaRPr lang="fr-FR"/>
          </a:p>
        </p:txBody>
      </p:sp>
    </p:spTree>
    <p:extLst>
      <p:ext uri="{BB962C8B-B14F-4D97-AF65-F5344CB8AC3E}">
        <p14:creationId xmlns:p14="http://schemas.microsoft.com/office/powerpoint/2010/main" val="17911258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pauline.martinot@hotmail.fr"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hyperlink" Target="mailto:pauline.martinot@hotmail.fr"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b="1" dirty="0" smtClean="0"/>
              <a:t>Missions d’un VP Initiatives</a:t>
            </a:r>
            <a:endParaRPr lang="fr-FR" b="1" dirty="0"/>
          </a:p>
        </p:txBody>
      </p:sp>
      <p:sp>
        <p:nvSpPr>
          <p:cNvPr id="3" name="Sous-titre 2"/>
          <p:cNvSpPr>
            <a:spLocks noGrp="1"/>
          </p:cNvSpPr>
          <p:nvPr>
            <p:ph type="subTitle" idx="1"/>
          </p:nvPr>
        </p:nvSpPr>
        <p:spPr/>
        <p:txBody>
          <a:bodyPr/>
          <a:lstStyle/>
          <a:p>
            <a:r>
              <a:rPr lang="fr-FR" dirty="0" smtClean="0"/>
              <a:t>Pauline MARTINOT</a:t>
            </a:r>
          </a:p>
          <a:p>
            <a:r>
              <a:rPr lang="fr-FR" dirty="0" smtClean="0"/>
              <a:t>23 novembre 2017</a:t>
            </a:r>
            <a:endParaRPr lang="fr-FR" dirty="0"/>
          </a:p>
        </p:txBody>
      </p:sp>
    </p:spTree>
    <p:extLst>
      <p:ext uri="{BB962C8B-B14F-4D97-AF65-F5344CB8AC3E}">
        <p14:creationId xmlns:p14="http://schemas.microsoft.com/office/powerpoint/2010/main" val="400135320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Avantages Personnels</a:t>
            </a:r>
            <a:endParaRPr lang="fr-FR" b="1" dirty="0"/>
          </a:p>
        </p:txBody>
      </p:sp>
      <p:sp>
        <p:nvSpPr>
          <p:cNvPr id="3" name="Espace réservé du contenu 2"/>
          <p:cNvSpPr>
            <a:spLocks noGrp="1"/>
          </p:cNvSpPr>
          <p:nvPr>
            <p:ph idx="1"/>
          </p:nvPr>
        </p:nvSpPr>
        <p:spPr>
          <a:xfrm>
            <a:off x="457200" y="1600200"/>
            <a:ext cx="8229600" cy="4961105"/>
          </a:xfrm>
        </p:spPr>
        <p:txBody>
          <a:bodyPr>
            <a:normAutofit fontScale="77500" lnSpcReduction="20000"/>
          </a:bodyPr>
          <a:lstStyle/>
          <a:p>
            <a:pPr marL="514350" indent="-514350">
              <a:buFont typeface="+mj-lt"/>
              <a:buAutoNum type="arabicPeriod"/>
            </a:pPr>
            <a:r>
              <a:rPr lang="fr-FR" dirty="0" smtClean="0"/>
              <a:t>Une mise en Action immédiate sur les projets qui nous animent</a:t>
            </a:r>
          </a:p>
          <a:p>
            <a:pPr marL="514350" indent="-514350">
              <a:buFont typeface="+mj-lt"/>
              <a:buAutoNum type="arabicPeriod"/>
            </a:pPr>
            <a:r>
              <a:rPr lang="fr-FR" dirty="0" smtClean="0"/>
              <a:t>Découverte et apprentissage des modalités de mise en place de projet, en les portant jusqu’au bout: apprendre à travailler en équipe, à s’organiser, à parler en public</a:t>
            </a:r>
          </a:p>
          <a:p>
            <a:pPr marL="514350" indent="-514350">
              <a:buFont typeface="+mj-lt"/>
              <a:buAutoNum type="arabicPeriod"/>
            </a:pPr>
            <a:r>
              <a:rPr lang="fr-FR" dirty="0" smtClean="0"/>
              <a:t>Expérience à mettre en avant sur son CV : voir qu’un étudiant s’est bougé très tôt pour du changement et de l’amélioration est un apport positif pour un emploi dans la santé publique et une marque de crédibilité</a:t>
            </a:r>
          </a:p>
          <a:p>
            <a:pPr marL="514350" indent="-514350">
              <a:buFont typeface="+mj-lt"/>
              <a:buAutoNum type="arabicPeriod"/>
            </a:pPr>
            <a:r>
              <a:rPr lang="fr-FR" dirty="0" smtClean="0"/>
              <a:t>Création d’un réseau de personnes motivées dans ces domaines et avec qui un travail futur sera possible autour des mêmes centres d’intérêt</a:t>
            </a:r>
          </a:p>
          <a:p>
            <a:pPr marL="514350" indent="-514350">
              <a:buFont typeface="+mj-lt"/>
              <a:buAutoNum type="arabicPeriod"/>
            </a:pPr>
            <a:r>
              <a:rPr lang="fr-FR" dirty="0" smtClean="0"/>
              <a:t>Gain de confiance en soi lors de l’aboutissement d’un projet </a:t>
            </a:r>
          </a:p>
          <a:p>
            <a:pPr marL="0" indent="0">
              <a:buNone/>
            </a:pPr>
            <a:endParaRPr lang="fr-FR" dirty="0"/>
          </a:p>
        </p:txBody>
      </p:sp>
    </p:spTree>
    <p:extLst>
      <p:ext uri="{BB962C8B-B14F-4D97-AF65-F5344CB8AC3E}">
        <p14:creationId xmlns:p14="http://schemas.microsoft.com/office/powerpoint/2010/main" val="121941052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Avantages communs</a:t>
            </a:r>
            <a:endParaRPr lang="fr-FR" b="1" dirty="0"/>
          </a:p>
        </p:txBody>
      </p:sp>
      <p:sp>
        <p:nvSpPr>
          <p:cNvPr id="3" name="Espace réservé du contenu 2"/>
          <p:cNvSpPr>
            <a:spLocks noGrp="1"/>
          </p:cNvSpPr>
          <p:nvPr>
            <p:ph idx="1"/>
          </p:nvPr>
        </p:nvSpPr>
        <p:spPr>
          <a:xfrm>
            <a:off x="457200" y="1600200"/>
            <a:ext cx="8399918" cy="4816382"/>
          </a:xfrm>
        </p:spPr>
        <p:txBody>
          <a:bodyPr>
            <a:normAutofit fontScale="77500" lnSpcReduction="20000"/>
          </a:bodyPr>
          <a:lstStyle/>
          <a:p>
            <a:pPr marL="514350" indent="-514350">
              <a:buFont typeface="+mj-lt"/>
              <a:buAutoNum type="arabicPeriod"/>
            </a:pPr>
            <a:r>
              <a:rPr lang="fr-FR" dirty="0" smtClean="0"/>
              <a:t>Mise en lumière des internes de santé publique auprès des personnes avec qui nous mettrons ces projets en place: « les internes en SP se bougent pour améliorer notre quotidien, à l’hôpital, et pour encourager la santé auprès des patients qu’on reçoit »</a:t>
            </a:r>
          </a:p>
          <a:p>
            <a:pPr marL="514350" indent="-514350">
              <a:buFont typeface="+mj-lt"/>
              <a:buAutoNum type="arabicPeriod"/>
            </a:pPr>
            <a:r>
              <a:rPr lang="fr-FR" dirty="0" smtClean="0"/>
              <a:t>Aspect positif et image crédible de la spécialité auprès de nos confrères.soeurs</a:t>
            </a:r>
          </a:p>
          <a:p>
            <a:pPr marL="514350" indent="-514350">
              <a:buFont typeface="+mj-lt"/>
              <a:buAutoNum type="arabicPeriod"/>
            </a:pPr>
            <a:r>
              <a:rPr lang="fr-FR" dirty="0" smtClean="0"/>
              <a:t>Enrichissement d’une partie du site R3C et de santé publique</a:t>
            </a:r>
          </a:p>
          <a:p>
            <a:pPr marL="514350" indent="-514350">
              <a:buFont typeface="+mj-lt"/>
              <a:buAutoNum type="arabicPeriod"/>
            </a:pPr>
            <a:r>
              <a:rPr lang="fr-FR" dirty="0" smtClean="0"/>
              <a:t>Ouverture de stages d’internes en santé publique auprès des acteurs avec qui nous mettons les projets en place</a:t>
            </a:r>
          </a:p>
          <a:p>
            <a:pPr marL="514350" indent="-514350">
              <a:buFont typeface="+mj-lt"/>
              <a:buAutoNum type="arabicPeriod"/>
            </a:pPr>
            <a:r>
              <a:rPr lang="fr-FR" dirty="0" smtClean="0"/>
              <a:t>Participer à l’accueil des néo internes, en leur proposant de se mettre directement dans le sujet de leur spécialité et de réaliser des projets qui leur ont fait choisir cette voix</a:t>
            </a:r>
          </a:p>
          <a:p>
            <a:pPr marL="514350" indent="-514350">
              <a:buFont typeface="+mj-lt"/>
              <a:buAutoNum type="arabicPeriod"/>
            </a:pPr>
            <a:endParaRPr lang="fr-FR" dirty="0" smtClean="0"/>
          </a:p>
        </p:txBody>
      </p:sp>
    </p:spTree>
    <p:extLst>
      <p:ext uri="{BB962C8B-B14F-4D97-AF65-F5344CB8AC3E}">
        <p14:creationId xmlns:p14="http://schemas.microsoft.com/office/powerpoint/2010/main" val="94071549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785626"/>
            <a:ext cx="8229600" cy="4891611"/>
          </a:xfrm>
        </p:spPr>
        <p:txBody>
          <a:bodyPr>
            <a:normAutofit fontScale="70000" lnSpcReduction="20000"/>
          </a:bodyPr>
          <a:lstStyle/>
          <a:p>
            <a:pPr marL="514350" indent="-514350">
              <a:buAutoNum type="arabicParenR"/>
            </a:pPr>
            <a:r>
              <a:rPr lang="fr-FR" dirty="0" smtClean="0"/>
              <a:t>Si </a:t>
            </a:r>
            <a:r>
              <a:rPr lang="fr-FR" dirty="0"/>
              <a:t>demain nous te proposons une formation de développement personnel, laquelle choisirais tu en priorité ? Quel est le trait majeur qu’il te manque selon toi pour mener à bout ton projet, trait que tu souhaiterais développer ?</a:t>
            </a:r>
          </a:p>
          <a:p>
            <a:pPr marL="514350" indent="-514350">
              <a:buAutoNum type="arabicParenR"/>
            </a:pPr>
            <a:r>
              <a:rPr lang="fr-FR" dirty="0" smtClean="0"/>
              <a:t>Qu’est ce qui selon toi explique une si grande méconnaissance de la médecine, du fonctionnement du corps humain de la part </a:t>
            </a:r>
            <a:r>
              <a:rPr lang="fr-FR" dirty="0"/>
              <a:t>d</a:t>
            </a:r>
            <a:r>
              <a:rPr lang="fr-FR" dirty="0" smtClean="0"/>
              <a:t>es patients en 2017 ?</a:t>
            </a:r>
          </a:p>
          <a:p>
            <a:pPr marL="514350" indent="-514350">
              <a:buAutoNum type="arabicParenR"/>
            </a:pPr>
            <a:r>
              <a:rPr lang="fr-FR" dirty="0" smtClean="0"/>
              <a:t>Dans 10-15 ans, tu es un médecin en Santé Publique, en te retournant sur ces années d’internat, de quel(s) projet(s) serais tu </a:t>
            </a:r>
            <a:r>
              <a:rPr lang="fr-FR" dirty="0" err="1" smtClean="0"/>
              <a:t>fièr</a:t>
            </a:r>
            <a:r>
              <a:rPr lang="fr-FR" dirty="0" smtClean="0"/>
              <a:t>(e) d’avoir fait partie ou d’avoir mené jusqu’au bout ? </a:t>
            </a:r>
            <a:r>
              <a:rPr lang="fr-FR" dirty="0"/>
              <a:t>Q</a:t>
            </a:r>
            <a:r>
              <a:rPr lang="fr-FR" dirty="0" smtClean="0"/>
              <a:t>uel(</a:t>
            </a:r>
            <a:r>
              <a:rPr lang="fr-FR" dirty="0" err="1" smtClean="0"/>
              <a:t>lle</a:t>
            </a:r>
            <a:r>
              <a:rPr lang="fr-FR" dirty="0" smtClean="0"/>
              <a:t>)s idées serais tu heureux d’avoir partagé et de voir se développer ? </a:t>
            </a:r>
          </a:p>
          <a:p>
            <a:pPr marL="0" indent="0">
              <a:buNone/>
            </a:pPr>
            <a:endParaRPr lang="fr-FR" dirty="0" smtClean="0"/>
          </a:p>
          <a:p>
            <a:pPr marL="0" indent="0" algn="ctr">
              <a:buNone/>
            </a:pPr>
            <a:r>
              <a:rPr lang="fr-FR" dirty="0" smtClean="0"/>
              <a:t>Je te propose de m’envoyer ces réponses par email à </a:t>
            </a:r>
            <a:r>
              <a:rPr lang="fr-FR" dirty="0" smtClean="0">
                <a:hlinkClick r:id="rId2"/>
              </a:rPr>
              <a:t>pauline.martinot@hotmail.fr</a:t>
            </a:r>
            <a:r>
              <a:rPr lang="fr-FR" dirty="0" smtClean="0"/>
              <a:t> et qu’on en discute en plus grand nombre par email puis lors de la 1</a:t>
            </a:r>
            <a:r>
              <a:rPr lang="fr-FR" baseline="30000" dirty="0" smtClean="0"/>
              <a:t>ère</a:t>
            </a:r>
            <a:r>
              <a:rPr lang="fr-FR" dirty="0" smtClean="0"/>
              <a:t> réunion de CA</a:t>
            </a:r>
          </a:p>
          <a:p>
            <a:pPr marL="514350" indent="-514350">
              <a:buAutoNum type="arabicParenR"/>
            </a:pPr>
            <a:endParaRPr lang="fr-FR" dirty="0" smtClean="0"/>
          </a:p>
          <a:p>
            <a:pPr marL="514350" indent="-514350">
              <a:buAutoNum type="arabicParenR"/>
            </a:pPr>
            <a:endParaRPr lang="fr-FR" dirty="0"/>
          </a:p>
        </p:txBody>
      </p:sp>
      <p:sp>
        <p:nvSpPr>
          <p:cNvPr id="2" name="Titre 1"/>
          <p:cNvSpPr>
            <a:spLocks noGrp="1"/>
          </p:cNvSpPr>
          <p:nvPr>
            <p:ph type="title"/>
          </p:nvPr>
        </p:nvSpPr>
        <p:spPr>
          <a:xfrm>
            <a:off x="457200" y="274638"/>
            <a:ext cx="8072807" cy="1510988"/>
          </a:xfrm>
        </p:spPr>
        <p:txBody>
          <a:bodyPr>
            <a:normAutofit/>
          </a:bodyPr>
          <a:lstStyle/>
          <a:p>
            <a:pPr algn="l"/>
            <a:r>
              <a:rPr lang="fr-FR" sz="4000" dirty="0"/>
              <a:t>Maintenant, que dirais tu de réfléchir à plusieurs thèmes </a:t>
            </a:r>
            <a:r>
              <a:rPr lang="fr-FR" sz="4000" dirty="0" smtClean="0"/>
              <a:t>:</a:t>
            </a:r>
            <a:endParaRPr lang="fr-FR" sz="4000" dirty="0"/>
          </a:p>
        </p:txBody>
      </p:sp>
    </p:spTree>
    <p:extLst>
      <p:ext uri="{BB962C8B-B14F-4D97-AF65-F5344CB8AC3E}">
        <p14:creationId xmlns:p14="http://schemas.microsoft.com/office/powerpoint/2010/main" val="229424172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43255"/>
            <a:ext cx="8229600" cy="1143000"/>
          </a:xfrm>
        </p:spPr>
        <p:txBody>
          <a:bodyPr/>
          <a:lstStyle/>
          <a:p>
            <a:r>
              <a:rPr lang="fr-FR" b="1" dirty="0" smtClean="0"/>
              <a:t>Les initiatives</a:t>
            </a:r>
            <a:endParaRPr lang="fr-FR" b="1" dirty="0"/>
          </a:p>
        </p:txBody>
      </p:sp>
      <p:sp>
        <p:nvSpPr>
          <p:cNvPr id="3" name="ZoneTexte 2"/>
          <p:cNvSpPr txBox="1"/>
          <p:nvPr/>
        </p:nvSpPr>
        <p:spPr>
          <a:xfrm>
            <a:off x="980723" y="1471256"/>
            <a:ext cx="7379167" cy="707886"/>
          </a:xfrm>
          <a:prstGeom prst="rect">
            <a:avLst/>
          </a:prstGeom>
          <a:noFill/>
        </p:spPr>
        <p:txBody>
          <a:bodyPr wrap="square" rtlCol="0">
            <a:spAutoFit/>
          </a:bodyPr>
          <a:lstStyle/>
          <a:p>
            <a:pPr algn="ctr"/>
            <a:r>
              <a:rPr lang="fr-FR" sz="4000" i="1" dirty="0" smtClean="0">
                <a:solidFill>
                  <a:schemeClr val="tx1">
                    <a:lumMod val="65000"/>
                    <a:lumOff val="35000"/>
                  </a:schemeClr>
                </a:solidFill>
              </a:rPr>
              <a:t>Des idées</a:t>
            </a:r>
            <a:r>
              <a:rPr lang="fr-FR" sz="4000" i="1" dirty="0">
                <a:solidFill>
                  <a:schemeClr val="tx1">
                    <a:lumMod val="65000"/>
                    <a:lumOff val="35000"/>
                  </a:schemeClr>
                </a:solidFill>
              </a:rPr>
              <a:t> </a:t>
            </a:r>
            <a:r>
              <a:rPr lang="fr-FR" sz="4000" i="1" dirty="0" smtClean="0">
                <a:solidFill>
                  <a:schemeClr val="tx1">
                    <a:lumMod val="65000"/>
                    <a:lumOff val="35000"/>
                  </a:schemeClr>
                </a:solidFill>
              </a:rPr>
              <a:t>à développer ensemble</a:t>
            </a:r>
            <a:endParaRPr lang="fr-FR" sz="4000" i="1" dirty="0">
              <a:solidFill>
                <a:schemeClr val="tx1">
                  <a:lumMod val="65000"/>
                  <a:lumOff val="35000"/>
                </a:schemeClr>
              </a:solidFill>
            </a:endParaRPr>
          </a:p>
        </p:txBody>
      </p:sp>
      <p:pic>
        <p:nvPicPr>
          <p:cNvPr id="4" name="Image 3"/>
          <p:cNvPicPr>
            <a:picLocks noChangeAspect="1"/>
          </p:cNvPicPr>
          <p:nvPr/>
        </p:nvPicPr>
        <p:blipFill>
          <a:blip r:embed="rId2"/>
          <a:stretch>
            <a:fillRect/>
          </a:stretch>
        </p:blipFill>
        <p:spPr>
          <a:xfrm>
            <a:off x="1846810" y="2368158"/>
            <a:ext cx="5913907" cy="3323377"/>
          </a:xfrm>
          <a:prstGeom prst="rect">
            <a:avLst/>
          </a:prstGeom>
        </p:spPr>
      </p:pic>
    </p:spTree>
    <p:extLst>
      <p:ext uri="{BB962C8B-B14F-4D97-AF65-F5344CB8AC3E}">
        <p14:creationId xmlns:p14="http://schemas.microsoft.com/office/powerpoint/2010/main" val="393160626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7C4FC7"/>
                </a:solidFill>
              </a:rPr>
              <a:t>Initiative : Pédagogie</a:t>
            </a:r>
            <a:endParaRPr lang="fr-FR" b="1" dirty="0">
              <a:solidFill>
                <a:srgbClr val="7C4FC7"/>
              </a:solidFill>
            </a:endParaRPr>
          </a:p>
        </p:txBody>
      </p:sp>
      <p:sp>
        <p:nvSpPr>
          <p:cNvPr id="3" name="Espace réservé du contenu 2"/>
          <p:cNvSpPr>
            <a:spLocks noGrp="1"/>
          </p:cNvSpPr>
          <p:nvPr>
            <p:ph idx="1"/>
          </p:nvPr>
        </p:nvSpPr>
        <p:spPr>
          <a:xfrm>
            <a:off x="457200" y="1194339"/>
            <a:ext cx="8229600" cy="5457675"/>
          </a:xfrm>
        </p:spPr>
        <p:txBody>
          <a:bodyPr>
            <a:normAutofit fontScale="70000" lnSpcReduction="20000"/>
          </a:bodyPr>
          <a:lstStyle/>
          <a:p>
            <a:r>
              <a:rPr lang="fr-FR" b="1" dirty="0" smtClean="0"/>
              <a:t>Développer la Pédagogie</a:t>
            </a:r>
            <a:r>
              <a:rPr lang="fr-FR" dirty="0" smtClean="0"/>
              <a:t> à l’Université de Médecine</a:t>
            </a:r>
          </a:p>
          <a:p>
            <a:r>
              <a:rPr lang="fr-FR" dirty="0" smtClean="0"/>
              <a:t>Nous avons tous fait le constat d’un manque de pédagogie et de stimulation en école de médecine, tout au long de nos études. On nous a demandé d’etre autodidacte concernant les cours. Dans de nombreux pays, les cours sont interactifs, il y a une part plus important de compagnonnage dans la transmission du métier de médecin, tant en empathie, qu’en moyens mnémotechniques pour retenir à long terme.</a:t>
            </a:r>
          </a:p>
          <a:p>
            <a:r>
              <a:rPr lang="fr-FR" dirty="0"/>
              <a:t>D</a:t>
            </a:r>
            <a:r>
              <a:rPr lang="fr-FR" dirty="0" smtClean="0"/>
              <a:t>ans quelques années, la médecine va changer drastiquement. </a:t>
            </a:r>
            <a:r>
              <a:rPr lang="fr-FR" dirty="0"/>
              <a:t>L</a:t>
            </a:r>
            <a:r>
              <a:rPr lang="fr-FR" dirty="0" smtClean="0"/>
              <a:t>es médecins de spécialité clinique se verront travailler en partenariat avec des machines, et nécessiteront de développer d’avantage leur « coté humain ».</a:t>
            </a:r>
          </a:p>
          <a:p>
            <a:r>
              <a:rPr lang="fr-FR" dirty="0" smtClean="0"/>
              <a:t>Nous voulons : des médecins compréhensifs, ouverts, qui ont le sens de l’éthique, qui sont curieux et passionnés par le métier qu’ils exercent. Ils deviennent les alliés du patient pour le conseiller au mieux sur son mode de vie, ses décisions de santé, ses comportements à améliorer</a:t>
            </a:r>
          </a:p>
        </p:txBody>
      </p:sp>
    </p:spTree>
    <p:extLst>
      <p:ext uri="{BB962C8B-B14F-4D97-AF65-F5344CB8AC3E}">
        <p14:creationId xmlns:p14="http://schemas.microsoft.com/office/powerpoint/2010/main" val="263363431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25958"/>
            <a:ext cx="8229600" cy="638518"/>
          </a:xfrm>
        </p:spPr>
        <p:txBody>
          <a:bodyPr>
            <a:normAutofit fontScale="90000"/>
          </a:bodyPr>
          <a:lstStyle/>
          <a:p>
            <a:r>
              <a:rPr lang="fr-FR" b="1" dirty="0" smtClean="0">
                <a:solidFill>
                  <a:srgbClr val="7C4FC7"/>
                </a:solidFill>
              </a:rPr>
              <a:t>Initiative (2)</a:t>
            </a:r>
            <a:endParaRPr lang="fr-FR" b="1" dirty="0">
              <a:solidFill>
                <a:srgbClr val="7C4FC7"/>
              </a:solidFill>
            </a:endParaRPr>
          </a:p>
        </p:txBody>
      </p:sp>
      <p:sp>
        <p:nvSpPr>
          <p:cNvPr id="3" name="Espace réservé du contenu 2"/>
          <p:cNvSpPr>
            <a:spLocks noGrp="1"/>
          </p:cNvSpPr>
          <p:nvPr>
            <p:ph idx="1"/>
          </p:nvPr>
        </p:nvSpPr>
        <p:spPr>
          <a:xfrm>
            <a:off x="457200" y="764475"/>
            <a:ext cx="8544752" cy="6093525"/>
          </a:xfrm>
        </p:spPr>
        <p:txBody>
          <a:bodyPr>
            <a:normAutofit fontScale="70000" lnSpcReduction="20000"/>
          </a:bodyPr>
          <a:lstStyle/>
          <a:p>
            <a:r>
              <a:rPr lang="fr-FR" b="1" dirty="0" smtClean="0"/>
              <a:t>Le But : Améliorer la pédagogie en Université de Médecine et devenir un pays leader dans le monde à ce propos. L</a:t>
            </a:r>
            <a:r>
              <a:rPr lang="fr-FR" dirty="0" smtClean="0"/>
              <a:t>es étudiants en médecine doivent avoir les clefs éducatives et comportementales pour etre exemplaires en terme de santé et de bienveillance, d’ouverture à autrui.</a:t>
            </a:r>
          </a:p>
          <a:p>
            <a:r>
              <a:rPr lang="fr-FR" dirty="0" smtClean="0"/>
              <a:t>Pour enrailler le phénomène d’humiliation qui existe dans l’enseignement, le stress permanent et les </a:t>
            </a:r>
            <a:r>
              <a:rPr lang="fr-FR" dirty="0" err="1" smtClean="0"/>
              <a:t>burn</a:t>
            </a:r>
            <a:r>
              <a:rPr lang="fr-FR" dirty="0" smtClean="0"/>
              <a:t> </a:t>
            </a:r>
            <a:r>
              <a:rPr lang="fr-FR" dirty="0" err="1" smtClean="0"/>
              <a:t>outs</a:t>
            </a:r>
            <a:r>
              <a:rPr lang="fr-FR" dirty="0" smtClean="0"/>
              <a:t> de plus en plus nombreux chez les externes et internes =&gt; implémentation de </a:t>
            </a:r>
            <a:r>
              <a:rPr lang="fr-FR" b="1" dirty="0" smtClean="0"/>
              <a:t>psychologie</a:t>
            </a:r>
            <a:r>
              <a:rPr lang="fr-FR" dirty="0" smtClean="0"/>
              <a:t> à l’Université =&gt; avoir les clefs pour savoir quoi dire, comment réagir, quoi faire.</a:t>
            </a:r>
          </a:p>
          <a:p>
            <a:r>
              <a:rPr lang="fr-FR" b="1" dirty="0" smtClean="0"/>
              <a:t>Anticiper </a:t>
            </a:r>
            <a:r>
              <a:rPr lang="fr-FR" dirty="0" smtClean="0"/>
              <a:t>le phénomène de technologie en médecine en proposant d’avantage de développer l’empathie et l’</a:t>
            </a:r>
            <a:r>
              <a:rPr lang="fr-FR" dirty="0" err="1" smtClean="0"/>
              <a:t>ethique</a:t>
            </a:r>
            <a:r>
              <a:rPr lang="fr-FR" dirty="0" smtClean="0"/>
              <a:t> au sein des universités de médecine.</a:t>
            </a:r>
          </a:p>
          <a:p>
            <a:r>
              <a:rPr lang="fr-FR" b="1" dirty="0" smtClean="0"/>
              <a:t>Intervention de kiné et ostéopathes </a:t>
            </a:r>
            <a:r>
              <a:rPr lang="fr-FR" dirty="0" smtClean="0"/>
              <a:t>pour développer le sens du toucher du corps humain</a:t>
            </a:r>
          </a:p>
          <a:p>
            <a:r>
              <a:rPr lang="fr-FR" b="1" dirty="0" smtClean="0"/>
              <a:t>Proposer un trimestre/semestre au service </a:t>
            </a:r>
            <a:r>
              <a:rPr lang="fr-FR" dirty="0" smtClean="0"/>
              <a:t>des autres dans la société encadrés par des internes: quartiers en besoin, écoles primaires, programmes de prévention et soins</a:t>
            </a:r>
          </a:p>
          <a:p>
            <a:r>
              <a:rPr lang="fr-FR" dirty="0" smtClean="0"/>
              <a:t>Mise en place de plateforme avec cours didactiques pour tous les étudiants français, des vidéos courtes pour retenir au mieux les cours. </a:t>
            </a:r>
          </a:p>
        </p:txBody>
      </p:sp>
    </p:spTree>
    <p:extLst>
      <p:ext uri="{BB962C8B-B14F-4D97-AF65-F5344CB8AC3E}">
        <p14:creationId xmlns:p14="http://schemas.microsoft.com/office/powerpoint/2010/main" val="254820032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3366FF"/>
                </a:solidFill>
              </a:rPr>
              <a:t>Initiative pédagogie à la fac</a:t>
            </a:r>
            <a:endParaRPr lang="fr-FR" b="1" dirty="0">
              <a:solidFill>
                <a:srgbClr val="3366FF"/>
              </a:solidFill>
            </a:endParaRPr>
          </a:p>
        </p:txBody>
      </p:sp>
      <p:sp>
        <p:nvSpPr>
          <p:cNvPr id="3" name="Espace réservé du contenu 2"/>
          <p:cNvSpPr>
            <a:spLocks noGrp="1"/>
          </p:cNvSpPr>
          <p:nvPr>
            <p:ph idx="1"/>
          </p:nvPr>
        </p:nvSpPr>
        <p:spPr/>
        <p:txBody>
          <a:bodyPr>
            <a:normAutofit fontScale="77500" lnSpcReduction="20000"/>
          </a:bodyPr>
          <a:lstStyle/>
          <a:p>
            <a:r>
              <a:rPr lang="fr-FR" dirty="0" smtClean="0"/>
              <a:t>Constat : trop de passivité à la fac, et manque de l’esprit compagnonnage entre médecins</a:t>
            </a:r>
          </a:p>
          <a:p>
            <a:r>
              <a:rPr lang="fr-FR" dirty="0" smtClean="0"/>
              <a:t>Proposition : recruter des internes motivés par la pédagogie, par la transmission et développer des ateliers avec eux pour transmettre leurs moyens mnémotechniques, leurs astuces et compréhension de certains points en médecine avec les L2-L3-M1-M2-M3.</a:t>
            </a:r>
          </a:p>
          <a:p>
            <a:r>
              <a:rPr lang="fr-FR" dirty="0" smtClean="0"/>
              <a:t>Déjà mis en place à l’université Paris Ouest : retour très positif pour le moment =&gt; à suivre et à faire diffuser dans les autres universités</a:t>
            </a:r>
          </a:p>
          <a:p>
            <a:r>
              <a:rPr lang="fr-FR" dirty="0" smtClean="0"/>
              <a:t>Développement de cours de pédagogie pour les futurs enseignants : ce qu’il faut encourager et les attitudes à ne pas avoir</a:t>
            </a:r>
          </a:p>
          <a:p>
            <a:endParaRPr lang="fr-FR" dirty="0"/>
          </a:p>
        </p:txBody>
      </p:sp>
    </p:spTree>
    <p:extLst>
      <p:ext uri="{BB962C8B-B14F-4D97-AF65-F5344CB8AC3E}">
        <p14:creationId xmlns:p14="http://schemas.microsoft.com/office/powerpoint/2010/main" val="2213113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chemeClr val="accent2">
                    <a:lumMod val="75000"/>
                  </a:schemeClr>
                </a:solidFill>
              </a:rPr>
              <a:t>Initiative Biostatistiques</a:t>
            </a:r>
            <a:endParaRPr lang="fr-FR" b="1" dirty="0">
              <a:solidFill>
                <a:schemeClr val="accent2">
                  <a:lumMod val="75000"/>
                </a:schemeClr>
              </a:solidFill>
            </a:endParaRPr>
          </a:p>
        </p:txBody>
      </p:sp>
      <p:sp>
        <p:nvSpPr>
          <p:cNvPr id="3" name="Espace réservé du contenu 2"/>
          <p:cNvSpPr>
            <a:spLocks noGrp="1"/>
          </p:cNvSpPr>
          <p:nvPr>
            <p:ph idx="1"/>
          </p:nvPr>
        </p:nvSpPr>
        <p:spPr/>
        <p:txBody>
          <a:bodyPr/>
          <a:lstStyle/>
          <a:p>
            <a:r>
              <a:rPr lang="fr-FR" dirty="0" smtClean="0"/>
              <a:t>Synthétiser régulièrement des articles concernant la santé de manière générale</a:t>
            </a:r>
          </a:p>
          <a:p>
            <a:r>
              <a:rPr lang="fr-FR" dirty="0" smtClean="0"/>
              <a:t>Publier et partager ces chiffres et analyses sur le site de SPI ainsi que sous forme d’affiche-synthèse pour les </a:t>
            </a:r>
            <a:r>
              <a:rPr lang="fr-FR" dirty="0" err="1" smtClean="0"/>
              <a:t>practiciens</a:t>
            </a:r>
            <a:r>
              <a:rPr lang="fr-FR" dirty="0" smtClean="0"/>
              <a:t> cliniques publics et privés =&gt; cela leur donne des chiffres sur lesquels appuyer leurs argumentations pour justifier des pratiques médicales</a:t>
            </a:r>
          </a:p>
        </p:txBody>
      </p:sp>
    </p:spTree>
    <p:extLst>
      <p:ext uri="{BB962C8B-B14F-4D97-AF65-F5344CB8AC3E}">
        <p14:creationId xmlns:p14="http://schemas.microsoft.com/office/powerpoint/2010/main" val="35227470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39A0BD"/>
                </a:solidFill>
              </a:rPr>
              <a:t>Initiative Éducation</a:t>
            </a:r>
            <a:r>
              <a:rPr lang="fr-FR" b="1" dirty="0" smtClean="0"/>
              <a:t> </a:t>
            </a:r>
            <a:endParaRPr lang="fr-FR" b="1" dirty="0"/>
          </a:p>
        </p:txBody>
      </p:sp>
      <p:sp>
        <p:nvSpPr>
          <p:cNvPr id="3" name="Espace réservé du contenu 2"/>
          <p:cNvSpPr>
            <a:spLocks noGrp="1"/>
          </p:cNvSpPr>
          <p:nvPr>
            <p:ph idx="1"/>
          </p:nvPr>
        </p:nvSpPr>
        <p:spPr>
          <a:xfrm>
            <a:off x="457200" y="1417638"/>
            <a:ext cx="8229600" cy="5219258"/>
          </a:xfrm>
        </p:spPr>
        <p:txBody>
          <a:bodyPr>
            <a:normAutofit fontScale="77500" lnSpcReduction="20000"/>
          </a:bodyPr>
          <a:lstStyle/>
          <a:p>
            <a:r>
              <a:rPr lang="fr-FR" dirty="0" smtClean="0"/>
              <a:t>Intervention auprès des écoles primaires, collèges et lycée en abordant la santé sous un angle positif et d’autonomie</a:t>
            </a:r>
          </a:p>
          <a:p>
            <a:r>
              <a:rPr lang="fr-FR" dirty="0" smtClean="0"/>
              <a:t>Avec humour et sous forme d’interventions vidéos, dessins, jeux de groupe, PPT rapides : objectifs de développer la curiosité de la santé dès le plus jeune âge, apprendre à se connaitre, à faire les meilleurs choix de mode de vie pour le futur, proposer une éducation didactique de la santé, développer les dessins, les affiches, les jeux de mots, la communication sur la prévention et la promotion de la santé</a:t>
            </a:r>
          </a:p>
          <a:p>
            <a:r>
              <a:rPr lang="fr-FR" dirty="0" smtClean="0"/>
              <a:t>Développer les livres pour enfant avec les connaissances en santé, médecine et technologies abordables pour leur donner envie de prendre soin d’eux et de faire les meilleurs choix de vie = </a:t>
            </a:r>
            <a:r>
              <a:rPr lang="fr-FR" b="1" dirty="0" smtClean="0"/>
              <a:t>Favoriser l’accès aux connaissances de son corps et les clefs d’une bonne santé pour le public </a:t>
            </a:r>
            <a:endParaRPr lang="fr-FR" b="1" dirty="0"/>
          </a:p>
        </p:txBody>
      </p:sp>
    </p:spTree>
    <p:extLst>
      <p:ext uri="{BB962C8B-B14F-4D97-AF65-F5344CB8AC3E}">
        <p14:creationId xmlns:p14="http://schemas.microsoft.com/office/powerpoint/2010/main" val="396105901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6AA463"/>
                </a:solidFill>
              </a:rPr>
              <a:t>Initiative Bien vivre</a:t>
            </a:r>
            <a:endParaRPr lang="fr-FR" b="1" dirty="0">
              <a:solidFill>
                <a:srgbClr val="6AA463"/>
              </a:solidFill>
            </a:endParaRPr>
          </a:p>
        </p:txBody>
      </p:sp>
      <p:sp>
        <p:nvSpPr>
          <p:cNvPr id="3" name="Espace réservé du contenu 2"/>
          <p:cNvSpPr>
            <a:spLocks noGrp="1"/>
          </p:cNvSpPr>
          <p:nvPr>
            <p:ph idx="1"/>
          </p:nvPr>
        </p:nvSpPr>
        <p:spPr/>
        <p:txBody>
          <a:bodyPr/>
          <a:lstStyle/>
          <a:p>
            <a:r>
              <a:rPr lang="fr-FR" dirty="0" smtClean="0"/>
              <a:t>À l’échelle des villes : développer la communication sur le rapport à l’autre.</a:t>
            </a:r>
          </a:p>
          <a:p>
            <a:r>
              <a:rPr lang="fr-FR" dirty="0" smtClean="0"/>
              <a:t>Affiches de communication en partenariat avec les mairies et ARS sur « comment faire plus attention à l’autre » « être bienveillant entre citoyen, les mots à dire à d’autres aujourd’hui », s’inspirer de la communication Canadienne</a:t>
            </a:r>
            <a:endParaRPr lang="fr-FR" dirty="0"/>
          </a:p>
        </p:txBody>
      </p:sp>
    </p:spTree>
    <p:extLst>
      <p:ext uri="{BB962C8B-B14F-4D97-AF65-F5344CB8AC3E}">
        <p14:creationId xmlns:p14="http://schemas.microsoft.com/office/powerpoint/2010/main" val="17864983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149106"/>
            <a:ext cx="8229600" cy="1143000"/>
          </a:xfrm>
        </p:spPr>
        <p:txBody>
          <a:bodyPr/>
          <a:lstStyle/>
          <a:p>
            <a:r>
              <a:rPr lang="fr-FR" b="1" dirty="0" smtClean="0"/>
              <a:t>Présentation du Poste</a:t>
            </a:r>
            <a:endParaRPr lang="fr-FR" b="1" dirty="0"/>
          </a:p>
        </p:txBody>
      </p:sp>
      <p:pic>
        <p:nvPicPr>
          <p:cNvPr id="3" name="Image 2"/>
          <p:cNvPicPr>
            <a:picLocks noChangeAspect="1"/>
          </p:cNvPicPr>
          <p:nvPr/>
        </p:nvPicPr>
        <p:blipFill>
          <a:blip r:embed="rId2"/>
          <a:stretch>
            <a:fillRect/>
          </a:stretch>
        </p:blipFill>
        <p:spPr>
          <a:xfrm>
            <a:off x="2544927" y="2389218"/>
            <a:ext cx="3918194" cy="3860934"/>
          </a:xfrm>
          <a:prstGeom prst="rect">
            <a:avLst/>
          </a:prstGeom>
        </p:spPr>
      </p:pic>
    </p:spTree>
    <p:extLst>
      <p:ext uri="{BB962C8B-B14F-4D97-AF65-F5344CB8AC3E}">
        <p14:creationId xmlns:p14="http://schemas.microsoft.com/office/powerpoint/2010/main" val="204518868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FEB052"/>
                </a:solidFill>
              </a:rPr>
              <a:t>Initiative Système de Soins </a:t>
            </a:r>
            <a:endParaRPr lang="fr-FR" b="1" dirty="0">
              <a:solidFill>
                <a:srgbClr val="FEB052"/>
              </a:solidFill>
            </a:endParaRPr>
          </a:p>
        </p:txBody>
      </p:sp>
      <p:sp>
        <p:nvSpPr>
          <p:cNvPr id="3" name="Espace réservé du contenu 2"/>
          <p:cNvSpPr>
            <a:spLocks noGrp="1"/>
          </p:cNvSpPr>
          <p:nvPr>
            <p:ph idx="1"/>
          </p:nvPr>
        </p:nvSpPr>
        <p:spPr/>
        <p:txBody>
          <a:bodyPr>
            <a:normAutofit fontScale="85000" lnSpcReduction="10000"/>
          </a:bodyPr>
          <a:lstStyle/>
          <a:p>
            <a:r>
              <a:rPr lang="fr-FR" dirty="0" smtClean="0"/>
              <a:t>Solutions d’organisation de la santé avec les nouvelles technologies par département</a:t>
            </a:r>
          </a:p>
          <a:p>
            <a:r>
              <a:rPr lang="fr-FR" dirty="0" smtClean="0"/>
              <a:t>Encourager l’emploi des logiciels de télémédecine, faire des points aux ministères sur ce qui existe dans d’autres pays, pour les développer en France</a:t>
            </a:r>
          </a:p>
          <a:p>
            <a:r>
              <a:rPr lang="fr-FR" dirty="0" smtClean="0"/>
              <a:t>Encourager le Dvp d’une application accessible aux professionnels de santé pour accéder aux données avec accord du patient</a:t>
            </a:r>
          </a:p>
          <a:p>
            <a:r>
              <a:rPr lang="fr-FR" dirty="0" smtClean="0"/>
              <a:t>Développer les partenariats avec maisons de la santé &amp; internes =&gt; interventions de communication, affiches, jeux, livrets de nutrition</a:t>
            </a:r>
            <a:endParaRPr lang="fr-FR" dirty="0"/>
          </a:p>
        </p:txBody>
      </p:sp>
    </p:spTree>
    <p:extLst>
      <p:ext uri="{BB962C8B-B14F-4D97-AF65-F5344CB8AC3E}">
        <p14:creationId xmlns:p14="http://schemas.microsoft.com/office/powerpoint/2010/main" val="121824977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FD5D66"/>
                </a:solidFill>
              </a:rPr>
              <a:t>Initiative Optimiste à l’Hôpital </a:t>
            </a:r>
            <a:endParaRPr lang="fr-FR" b="1" dirty="0">
              <a:solidFill>
                <a:srgbClr val="FD5D66"/>
              </a:solidFill>
            </a:endParaRPr>
          </a:p>
        </p:txBody>
      </p:sp>
      <p:sp>
        <p:nvSpPr>
          <p:cNvPr id="3" name="Espace réservé du contenu 2"/>
          <p:cNvSpPr>
            <a:spLocks noGrp="1"/>
          </p:cNvSpPr>
          <p:nvPr>
            <p:ph idx="1"/>
          </p:nvPr>
        </p:nvSpPr>
        <p:spPr/>
        <p:txBody>
          <a:bodyPr>
            <a:normAutofit fontScale="85000" lnSpcReduction="20000"/>
          </a:bodyPr>
          <a:lstStyle/>
          <a:p>
            <a:r>
              <a:rPr lang="fr-FR" dirty="0" smtClean="0"/>
              <a:t>Constat : difficultés de travail à l’hôpital dans une ambiance maussade et stressante</a:t>
            </a:r>
          </a:p>
          <a:p>
            <a:r>
              <a:rPr lang="fr-FR" dirty="0" smtClean="0"/>
              <a:t>Proposition : mettre en place des managers du bonheur au travail</a:t>
            </a:r>
          </a:p>
          <a:p>
            <a:r>
              <a:rPr lang="fr-FR" dirty="0" smtClean="0"/>
              <a:t>Former les cadres en santé aux management positif pour encourager chaque soignant dans la réalisation des soins qu’il fait. </a:t>
            </a:r>
          </a:p>
          <a:p>
            <a:r>
              <a:rPr lang="fr-FR" dirty="0" smtClean="0"/>
              <a:t>Mettre en place des campagnes de bien être à l’hôpital, sur des affiches positives, des cours de yoga pour tout le personnel chaque jour, des endroits pour se ressourcer et surtout pour pouvoir parler des problèmes d’un service.</a:t>
            </a:r>
          </a:p>
        </p:txBody>
      </p:sp>
    </p:spTree>
    <p:extLst>
      <p:ext uri="{BB962C8B-B14F-4D97-AF65-F5344CB8AC3E}">
        <p14:creationId xmlns:p14="http://schemas.microsoft.com/office/powerpoint/2010/main" val="356753739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FEA188"/>
                </a:solidFill>
              </a:rPr>
              <a:t>Initiative Nutrition</a:t>
            </a:r>
            <a:endParaRPr lang="fr-FR" b="1" dirty="0"/>
          </a:p>
        </p:txBody>
      </p:sp>
      <p:sp>
        <p:nvSpPr>
          <p:cNvPr id="3" name="Espace réservé du contenu 2"/>
          <p:cNvSpPr>
            <a:spLocks noGrp="1"/>
          </p:cNvSpPr>
          <p:nvPr>
            <p:ph idx="1"/>
          </p:nvPr>
        </p:nvSpPr>
        <p:spPr>
          <a:xfrm>
            <a:off x="457200" y="1600200"/>
            <a:ext cx="8229600" cy="4938714"/>
          </a:xfrm>
        </p:spPr>
        <p:txBody>
          <a:bodyPr>
            <a:normAutofit fontScale="77500" lnSpcReduction="20000"/>
          </a:bodyPr>
          <a:lstStyle/>
          <a:p>
            <a:r>
              <a:rPr lang="fr-FR" dirty="0" smtClean="0"/>
              <a:t>Constat : la dénutrition des patients sortants des hôpitaux, ainsi que la qualité dégoutante de nos cuisines à l’hôpital</a:t>
            </a:r>
          </a:p>
          <a:p>
            <a:r>
              <a:rPr lang="fr-FR" dirty="0" smtClean="0"/>
              <a:t>Propositions : </a:t>
            </a:r>
            <a:r>
              <a:rPr lang="fr-FR" dirty="0"/>
              <a:t>réorganiser les frais liés à l’achat démesuré de viandes, non nécessaires chaque jour, et miser sur une meilleure qualité de produits à consommer en respectant les éléments de conservation des vitamines et des </a:t>
            </a:r>
            <a:r>
              <a:rPr lang="fr-FR" dirty="0" smtClean="0"/>
              <a:t>goûts. </a:t>
            </a:r>
          </a:p>
          <a:p>
            <a:r>
              <a:rPr lang="fr-FR" dirty="0" smtClean="0"/>
              <a:t>Développer les jardins et potagers autour des hôpitaux.</a:t>
            </a:r>
            <a:endParaRPr lang="fr-FR" dirty="0"/>
          </a:p>
          <a:p>
            <a:r>
              <a:rPr lang="fr-FR" dirty="0" smtClean="0"/>
              <a:t>Multiplier les panneaux et affiches encourageant l’arrêt du Tabac et des drogues, insérer des affiches positives, encourageantes</a:t>
            </a:r>
          </a:p>
          <a:p>
            <a:r>
              <a:rPr lang="fr-FR" dirty="0" smtClean="0"/>
              <a:t>Proposer une partie du site internet avec des topos clefs sur les informations nutritionnels à distribuer aux médecins, pour leur amener des réponses claires et faciles à apporter à leurs patients</a:t>
            </a:r>
          </a:p>
          <a:p>
            <a:pPr marL="0" indent="0">
              <a:buNone/>
            </a:pPr>
            <a:endParaRPr lang="fr-FR" dirty="0"/>
          </a:p>
        </p:txBody>
      </p:sp>
    </p:spTree>
    <p:extLst>
      <p:ext uri="{BB962C8B-B14F-4D97-AF65-F5344CB8AC3E}">
        <p14:creationId xmlns:p14="http://schemas.microsoft.com/office/powerpoint/2010/main" val="178246466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FFDD64"/>
                </a:solidFill>
              </a:rPr>
              <a:t>Initiative Vieillesse</a:t>
            </a:r>
            <a:endParaRPr lang="fr-FR" b="1" dirty="0">
              <a:solidFill>
                <a:srgbClr val="FFDD64"/>
              </a:solidFill>
            </a:endParaRPr>
          </a:p>
        </p:txBody>
      </p:sp>
      <p:sp>
        <p:nvSpPr>
          <p:cNvPr id="3" name="Espace réservé du contenu 2"/>
          <p:cNvSpPr>
            <a:spLocks noGrp="1"/>
          </p:cNvSpPr>
          <p:nvPr>
            <p:ph idx="1"/>
          </p:nvPr>
        </p:nvSpPr>
        <p:spPr/>
        <p:txBody>
          <a:bodyPr>
            <a:normAutofit fontScale="85000" lnSpcReduction="10000"/>
          </a:bodyPr>
          <a:lstStyle/>
          <a:p>
            <a:r>
              <a:rPr lang="fr-FR" dirty="0" smtClean="0"/>
              <a:t>Constat : lutter contre l’isolement et la dépression des personnes âgées</a:t>
            </a:r>
          </a:p>
          <a:p>
            <a:r>
              <a:rPr lang="fr-FR" dirty="0" smtClean="0"/>
              <a:t>Proposition : encourager chaque citoyen à échanger avec les personnes âgées de leur quartier, à leur proposer leur aide =</a:t>
            </a:r>
            <a:r>
              <a:rPr lang="fr-FR" b="1" dirty="0" smtClean="0"/>
              <a:t>&gt; une campagne </a:t>
            </a:r>
            <a:r>
              <a:rPr lang="fr-FR" dirty="0" smtClean="0"/>
              <a:t>pour qu’ils aient conscience de leur impact fort et de leur temps précieux accordé à une personne âgée</a:t>
            </a:r>
          </a:p>
          <a:p>
            <a:r>
              <a:rPr lang="fr-FR" dirty="0" smtClean="0"/>
              <a:t>Encourager la culture à la maison : intervention de jeunes des conservatoires à domicile pour s’entrainer à leur instrument, tout en faisant bénéficier à une personne âgée seule</a:t>
            </a:r>
          </a:p>
          <a:p>
            <a:pPr marL="0" indent="0">
              <a:buNone/>
            </a:pPr>
            <a:endParaRPr lang="fr-FR" dirty="0"/>
          </a:p>
        </p:txBody>
      </p:sp>
    </p:spTree>
    <p:extLst>
      <p:ext uri="{BB962C8B-B14F-4D97-AF65-F5344CB8AC3E}">
        <p14:creationId xmlns:p14="http://schemas.microsoft.com/office/powerpoint/2010/main" val="219584912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FF0000"/>
                </a:solidFill>
              </a:rPr>
              <a:t>Initiative Femmes</a:t>
            </a:r>
            <a:endParaRPr lang="fr-FR" b="1" dirty="0">
              <a:solidFill>
                <a:srgbClr val="FF0000"/>
              </a:solidFill>
            </a:endParaRPr>
          </a:p>
        </p:txBody>
      </p:sp>
      <p:sp>
        <p:nvSpPr>
          <p:cNvPr id="3" name="Espace réservé du contenu 2"/>
          <p:cNvSpPr>
            <a:spLocks noGrp="1"/>
          </p:cNvSpPr>
          <p:nvPr>
            <p:ph idx="1"/>
          </p:nvPr>
        </p:nvSpPr>
        <p:spPr/>
        <p:txBody>
          <a:bodyPr>
            <a:normAutofit fontScale="92500" lnSpcReduction="20000"/>
          </a:bodyPr>
          <a:lstStyle/>
          <a:p>
            <a:r>
              <a:rPr lang="fr-FR" dirty="0" smtClean="0"/>
              <a:t>Constat : stigmatisation des femmes et de leur sexualité dans la société</a:t>
            </a:r>
          </a:p>
          <a:p>
            <a:r>
              <a:rPr lang="fr-FR" dirty="0" smtClean="0"/>
              <a:t>Création d’un site internet pour les femmes, avec de nombreuses informations sur leur santé, tout en développant une partie sexualité avec des témoignages vidéos selon les religions et croyances, selon les cultures, des témoignages de personnes sur comment concilier une vie épanouie et être conforme à ses valeurs</a:t>
            </a:r>
          </a:p>
          <a:p>
            <a:r>
              <a:rPr lang="fr-FR" dirty="0" smtClean="0"/>
              <a:t>Une partie sera dédiée à la mise en contact avec des services de psychologie et de social</a:t>
            </a:r>
            <a:endParaRPr lang="fr-FR" dirty="0"/>
          </a:p>
        </p:txBody>
      </p:sp>
    </p:spTree>
    <p:extLst>
      <p:ext uri="{BB962C8B-B14F-4D97-AF65-F5344CB8AC3E}">
        <p14:creationId xmlns:p14="http://schemas.microsoft.com/office/powerpoint/2010/main" val="249410531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800000"/>
                </a:solidFill>
              </a:rPr>
              <a:t>Initiative Partage du savoir</a:t>
            </a:r>
            <a:endParaRPr lang="fr-FR" b="1" dirty="0">
              <a:solidFill>
                <a:srgbClr val="800000"/>
              </a:solidFill>
            </a:endParaRPr>
          </a:p>
        </p:txBody>
      </p:sp>
      <p:sp>
        <p:nvSpPr>
          <p:cNvPr id="3" name="Espace réservé du contenu 2"/>
          <p:cNvSpPr>
            <a:spLocks noGrp="1"/>
          </p:cNvSpPr>
          <p:nvPr>
            <p:ph idx="1"/>
          </p:nvPr>
        </p:nvSpPr>
        <p:spPr/>
        <p:txBody>
          <a:bodyPr>
            <a:normAutofit fontScale="92500" lnSpcReduction="10000"/>
          </a:bodyPr>
          <a:lstStyle/>
          <a:p>
            <a:r>
              <a:rPr lang="fr-FR" dirty="0" smtClean="0"/>
              <a:t>Développer un livre de « gestes importants médicaux à la maison » avec tous les réflexes à avoir en Urgence si besoin auprès des enfants, des adultes et des grands parents, le tout en image</a:t>
            </a:r>
          </a:p>
          <a:p>
            <a:r>
              <a:rPr lang="fr-FR" dirty="0" smtClean="0"/>
              <a:t>Un second livre proposerait d’expliquer simplement les bienfaits d’une nutrition équilibrée et bonne, en alliant une pratique de sport régulière, ainsi que de nombreuses idées de jeux à pratiquer à la maison en famille</a:t>
            </a:r>
            <a:endParaRPr lang="fr-FR" dirty="0"/>
          </a:p>
        </p:txBody>
      </p:sp>
    </p:spTree>
    <p:extLst>
      <p:ext uri="{BB962C8B-B14F-4D97-AF65-F5344CB8AC3E}">
        <p14:creationId xmlns:p14="http://schemas.microsoft.com/office/powerpoint/2010/main" val="29894542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39A0BD"/>
                </a:solidFill>
              </a:rPr>
              <a:t>Initiative Logistique</a:t>
            </a:r>
            <a:endParaRPr lang="fr-FR" b="1" dirty="0">
              <a:solidFill>
                <a:srgbClr val="39A0BD"/>
              </a:solidFill>
            </a:endParaRPr>
          </a:p>
        </p:txBody>
      </p:sp>
      <p:sp>
        <p:nvSpPr>
          <p:cNvPr id="3" name="Espace réservé du contenu 2"/>
          <p:cNvSpPr>
            <a:spLocks noGrp="1"/>
          </p:cNvSpPr>
          <p:nvPr>
            <p:ph idx="1"/>
          </p:nvPr>
        </p:nvSpPr>
        <p:spPr/>
        <p:txBody>
          <a:bodyPr/>
          <a:lstStyle/>
          <a:p>
            <a:r>
              <a:rPr lang="fr-FR" b="1" dirty="0"/>
              <a:t>Promouvoir les logiciels pour les choix de stage à l’université de médecine &amp; au niveau des ARS </a:t>
            </a:r>
            <a:r>
              <a:rPr lang="fr-FR" dirty="0"/>
              <a:t>: proposition de Jalal Charron</a:t>
            </a:r>
          </a:p>
          <a:p>
            <a:pPr marL="0" indent="0">
              <a:buNone/>
            </a:pPr>
            <a:endParaRPr lang="fr-FR" dirty="0"/>
          </a:p>
        </p:txBody>
      </p:sp>
    </p:spTree>
    <p:extLst>
      <p:ext uri="{BB962C8B-B14F-4D97-AF65-F5344CB8AC3E}">
        <p14:creationId xmlns:p14="http://schemas.microsoft.com/office/powerpoint/2010/main" val="27404489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rgbClr val="FEB052"/>
                </a:solidFill>
              </a:rPr>
              <a:t>Initiative Formations</a:t>
            </a:r>
            <a:endParaRPr lang="fr-FR" b="1" dirty="0">
              <a:solidFill>
                <a:srgbClr val="FEB052"/>
              </a:solidFill>
            </a:endParaRPr>
          </a:p>
        </p:txBody>
      </p:sp>
      <p:sp>
        <p:nvSpPr>
          <p:cNvPr id="3" name="Espace réservé du contenu 2"/>
          <p:cNvSpPr>
            <a:spLocks noGrp="1"/>
          </p:cNvSpPr>
          <p:nvPr>
            <p:ph idx="1"/>
          </p:nvPr>
        </p:nvSpPr>
        <p:spPr/>
        <p:txBody>
          <a:bodyPr/>
          <a:lstStyle/>
          <a:p>
            <a:r>
              <a:rPr lang="fr-FR" b="1" dirty="0"/>
              <a:t>Proposer régulièrement des formations accessibles pour les internes de santé publique </a:t>
            </a:r>
            <a:r>
              <a:rPr lang="fr-FR" dirty="0"/>
              <a:t>: gratuite ou non. « Parler en public », « travailler en groupe », « développer telle ou telle compétence » </a:t>
            </a:r>
            <a:endParaRPr lang="fr-FR" dirty="0"/>
          </a:p>
        </p:txBody>
      </p:sp>
    </p:spTree>
    <p:extLst>
      <p:ext uri="{BB962C8B-B14F-4D97-AF65-F5344CB8AC3E}">
        <p14:creationId xmlns:p14="http://schemas.microsoft.com/office/powerpoint/2010/main" val="36119303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457200" y="593245"/>
            <a:ext cx="8229600" cy="1143000"/>
          </a:xfrm>
        </p:spPr>
        <p:txBody>
          <a:bodyPr>
            <a:normAutofit fontScale="90000"/>
          </a:bodyPr>
          <a:lstStyle/>
          <a:p>
            <a:r>
              <a:rPr lang="fr-FR" dirty="0" smtClean="0"/>
              <a:t>Un grand </a:t>
            </a:r>
            <a:r>
              <a:rPr lang="fr-FR" b="1" dirty="0" smtClean="0"/>
              <a:t>Merci</a:t>
            </a:r>
            <a:r>
              <a:rPr lang="fr-FR" dirty="0" smtClean="0"/>
              <a:t> d’avoir pris le temps de lire ce topo</a:t>
            </a:r>
            <a:endParaRPr lang="fr-FR" b="1" dirty="0"/>
          </a:p>
        </p:txBody>
      </p:sp>
      <p:pic>
        <p:nvPicPr>
          <p:cNvPr id="6" name="Image 5"/>
          <p:cNvPicPr>
            <a:picLocks noChangeAspect="1"/>
          </p:cNvPicPr>
          <p:nvPr/>
        </p:nvPicPr>
        <p:blipFill>
          <a:blip r:embed="rId2"/>
          <a:stretch>
            <a:fillRect/>
          </a:stretch>
        </p:blipFill>
        <p:spPr>
          <a:xfrm>
            <a:off x="2946232" y="1836163"/>
            <a:ext cx="3693910" cy="3018500"/>
          </a:xfrm>
          <a:prstGeom prst="rect">
            <a:avLst/>
          </a:prstGeom>
        </p:spPr>
      </p:pic>
      <p:sp>
        <p:nvSpPr>
          <p:cNvPr id="7" name="ZoneTexte 6"/>
          <p:cNvSpPr txBox="1"/>
          <p:nvPr/>
        </p:nvSpPr>
        <p:spPr>
          <a:xfrm>
            <a:off x="457200" y="5190956"/>
            <a:ext cx="8476190" cy="923330"/>
          </a:xfrm>
          <a:prstGeom prst="rect">
            <a:avLst/>
          </a:prstGeom>
          <a:noFill/>
        </p:spPr>
        <p:txBody>
          <a:bodyPr wrap="square" rtlCol="0">
            <a:spAutoFit/>
          </a:bodyPr>
          <a:lstStyle/>
          <a:p>
            <a:pPr algn="ctr"/>
            <a:r>
              <a:rPr lang="fr-FR" dirty="0" smtClean="0"/>
              <a:t>Tes retours, tes suggestions, tes reproches, tes remarques constructives sont les bienvenus. Envoie les à </a:t>
            </a:r>
            <a:r>
              <a:rPr lang="fr-FR" b="1" dirty="0" smtClean="0">
                <a:hlinkClick r:id="rId3"/>
              </a:rPr>
              <a:t>pauline.martinot@hotmail.fr</a:t>
            </a:r>
            <a:r>
              <a:rPr lang="fr-FR" b="1" dirty="0" smtClean="0"/>
              <a:t> </a:t>
            </a:r>
          </a:p>
          <a:p>
            <a:pPr algn="ctr"/>
            <a:r>
              <a:rPr lang="fr-FR" b="1" dirty="0" smtClean="0"/>
              <a:t>A bientôt </a:t>
            </a:r>
            <a:endParaRPr lang="fr-FR" b="1" dirty="0"/>
          </a:p>
        </p:txBody>
      </p:sp>
    </p:spTree>
    <p:extLst>
      <p:ext uri="{BB962C8B-B14F-4D97-AF65-F5344CB8AC3E}">
        <p14:creationId xmlns:p14="http://schemas.microsoft.com/office/powerpoint/2010/main" val="2880985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e 3"/>
          <p:cNvGraphicFramePr/>
          <p:nvPr>
            <p:extLst>
              <p:ext uri="{D42A27DB-BD31-4B8C-83A1-F6EECF244321}">
                <p14:modId xmlns:p14="http://schemas.microsoft.com/office/powerpoint/2010/main" val="3053861036"/>
              </p:ext>
            </p:extLst>
          </p:nvPr>
        </p:nvGraphicFramePr>
        <p:xfrm>
          <a:off x="0" y="124928"/>
          <a:ext cx="9144000" cy="6600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542916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FD5D66"/>
                </a:solidFill>
              </a:rPr>
              <a:t>1. Recueillir les initiatives </a:t>
            </a:r>
            <a:endParaRPr lang="fr-FR" dirty="0">
              <a:solidFill>
                <a:srgbClr val="FD5D66"/>
              </a:solidFill>
            </a:endParaRPr>
          </a:p>
        </p:txBody>
      </p:sp>
      <p:sp>
        <p:nvSpPr>
          <p:cNvPr id="3" name="Espace réservé du contenu 2"/>
          <p:cNvSpPr>
            <a:spLocks noGrp="1"/>
          </p:cNvSpPr>
          <p:nvPr>
            <p:ph idx="1"/>
          </p:nvPr>
        </p:nvSpPr>
        <p:spPr>
          <a:xfrm>
            <a:off x="457200" y="1600200"/>
            <a:ext cx="8229600" cy="5021578"/>
          </a:xfrm>
        </p:spPr>
        <p:txBody>
          <a:bodyPr>
            <a:normAutofit fontScale="70000" lnSpcReduction="20000"/>
          </a:bodyPr>
          <a:lstStyle/>
          <a:p>
            <a:r>
              <a:rPr lang="fr-FR" dirty="0" smtClean="0"/>
              <a:t>Dès qu’une idée monte = communication sur le projet, partage d’idées en ligne, avant planification d’une réunion avec les acteurs de ce projet</a:t>
            </a:r>
          </a:p>
          <a:p>
            <a:r>
              <a:rPr lang="fr-FR" dirty="0" smtClean="0"/>
              <a:t>Une idée, projet, initiative vient d’un interne de SP, d’un interne d’autres spécialités, de citoyen qu’on côtoie.</a:t>
            </a:r>
          </a:p>
          <a:p>
            <a:r>
              <a:rPr lang="fr-FR" dirty="0" smtClean="0"/>
              <a:t>Chacun d’entre nous évolue dans un environnement différent Et remarque des défauts d’organisation, des manques d’informations, des absences d’éducation, des déficits de soins, une pédagogie décevante à l’Université. Des plaintes et des problèmes ressortent parfois voire souvent des discussions avec les personnels soignants, avec les médecins, avec nos proches. </a:t>
            </a:r>
          </a:p>
          <a:p>
            <a:pPr marL="0" indent="0">
              <a:buNone/>
            </a:pPr>
            <a:endParaRPr lang="fr-FR" dirty="0"/>
          </a:p>
          <a:p>
            <a:pPr algn="ctr">
              <a:buFont typeface="Wingdings" charset="2"/>
              <a:buChar char="ü"/>
            </a:pPr>
            <a:r>
              <a:rPr lang="fr-FR" b="1" dirty="0" smtClean="0"/>
              <a:t>1</a:t>
            </a:r>
            <a:r>
              <a:rPr lang="fr-FR" b="1" baseline="30000" dirty="0" smtClean="0"/>
              <a:t>ère</a:t>
            </a:r>
            <a:r>
              <a:rPr lang="fr-FR" b="1" dirty="0" smtClean="0"/>
              <a:t> mission </a:t>
            </a:r>
            <a:r>
              <a:rPr lang="fr-FR" dirty="0" smtClean="0"/>
              <a:t>: Le recueil de ces éléments à améliorer, les idées qui émanent de la personne initiatrice &amp; partage de cette idée en groupe pour l’enrichir et le transformer en un PROJET CONCRET</a:t>
            </a:r>
            <a:endParaRPr lang="fr-FR" dirty="0"/>
          </a:p>
        </p:txBody>
      </p:sp>
    </p:spTree>
    <p:extLst>
      <p:ext uri="{BB962C8B-B14F-4D97-AF65-F5344CB8AC3E}">
        <p14:creationId xmlns:p14="http://schemas.microsoft.com/office/powerpoint/2010/main" val="7057521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6AA463"/>
                </a:solidFill>
              </a:rPr>
              <a:t>2. Développer des solutions</a:t>
            </a:r>
            <a:endParaRPr lang="fr-FR" dirty="0">
              <a:solidFill>
                <a:srgbClr val="6AA463"/>
              </a:solidFill>
            </a:endParaRPr>
          </a:p>
        </p:txBody>
      </p:sp>
      <p:sp>
        <p:nvSpPr>
          <p:cNvPr id="3" name="Espace réservé du contenu 2"/>
          <p:cNvSpPr>
            <a:spLocks noGrp="1"/>
          </p:cNvSpPr>
          <p:nvPr>
            <p:ph idx="1"/>
          </p:nvPr>
        </p:nvSpPr>
        <p:spPr>
          <a:xfrm>
            <a:off x="457200" y="1417639"/>
            <a:ext cx="8229600" cy="5113430"/>
          </a:xfrm>
        </p:spPr>
        <p:txBody>
          <a:bodyPr>
            <a:normAutofit fontScale="85000" lnSpcReduction="20000"/>
          </a:bodyPr>
          <a:lstStyle/>
          <a:p>
            <a:r>
              <a:rPr lang="fr-FR" dirty="0" smtClean="0"/>
              <a:t>A travers une recherche de tout ce qui existe déjà dans le domaine pour répondre au problème, faire ressortir les actions concrètes qui sont possibles au sein des internes</a:t>
            </a:r>
          </a:p>
          <a:p>
            <a:r>
              <a:rPr lang="fr-FR" dirty="0" smtClean="0"/>
              <a:t>Se donner des temps d’échanges d’idées, sur des lectures, des vidéos, des reportages, des voyages = comment les autres pays répondent à ces problématiques et qu’est ce qui est développable en France</a:t>
            </a:r>
          </a:p>
          <a:p>
            <a:r>
              <a:rPr lang="fr-FR" dirty="0" smtClean="0"/>
              <a:t>Inventer un fonctionnement différent, qui répondrait à nos attentes</a:t>
            </a:r>
          </a:p>
          <a:p>
            <a:pPr marL="0" indent="0">
              <a:buNone/>
            </a:pPr>
            <a:endParaRPr lang="fr-FR" dirty="0" smtClean="0"/>
          </a:p>
          <a:p>
            <a:pPr>
              <a:buFont typeface="Wingdings" charset="2"/>
              <a:buChar char="ü"/>
            </a:pPr>
            <a:r>
              <a:rPr lang="fr-FR" dirty="0" smtClean="0"/>
              <a:t> </a:t>
            </a:r>
            <a:r>
              <a:rPr lang="fr-FR" b="1" dirty="0" smtClean="0"/>
              <a:t>2</a:t>
            </a:r>
            <a:r>
              <a:rPr lang="fr-FR" b="1" baseline="30000" dirty="0" smtClean="0"/>
              <a:t>ème</a:t>
            </a:r>
            <a:r>
              <a:rPr lang="fr-FR" b="1" dirty="0" smtClean="0"/>
              <a:t> mission </a:t>
            </a:r>
            <a:r>
              <a:rPr lang="fr-FR" dirty="0" smtClean="0"/>
              <a:t>: Faire le point sur ce qui existe déjà et Organiser des solutions à apporter</a:t>
            </a:r>
            <a:endParaRPr lang="fr-FR" dirty="0"/>
          </a:p>
          <a:p>
            <a:pPr>
              <a:buFont typeface="Wingdings" charset="2"/>
              <a:buChar char="ü"/>
            </a:pPr>
            <a:endParaRPr lang="fr-FR" dirty="0"/>
          </a:p>
        </p:txBody>
      </p:sp>
    </p:spTree>
    <p:extLst>
      <p:ext uri="{BB962C8B-B14F-4D97-AF65-F5344CB8AC3E}">
        <p14:creationId xmlns:p14="http://schemas.microsoft.com/office/powerpoint/2010/main" val="151631967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7C4FC7"/>
                </a:solidFill>
              </a:rPr>
              <a:t>3. Les besoins du Projet</a:t>
            </a:r>
            <a:endParaRPr lang="fr-FR" dirty="0">
              <a:solidFill>
                <a:srgbClr val="7C4FC7"/>
              </a:solidFill>
            </a:endParaRPr>
          </a:p>
        </p:txBody>
      </p:sp>
      <p:sp>
        <p:nvSpPr>
          <p:cNvPr id="3" name="Espace réservé du contenu 2"/>
          <p:cNvSpPr>
            <a:spLocks noGrp="1"/>
          </p:cNvSpPr>
          <p:nvPr>
            <p:ph idx="1"/>
          </p:nvPr>
        </p:nvSpPr>
        <p:spPr/>
        <p:txBody>
          <a:bodyPr>
            <a:normAutofit fontScale="77500" lnSpcReduction="20000"/>
          </a:bodyPr>
          <a:lstStyle/>
          <a:p>
            <a:r>
              <a:rPr lang="fr-FR" dirty="0" smtClean="0"/>
              <a:t>Lister l’ensemble des éléments nécessaires pour que le projet voit le jour : nombre de personnes en charge, leur rôle clairement défini, les moyens financiers et matériels nécessaires</a:t>
            </a:r>
          </a:p>
          <a:p>
            <a:r>
              <a:rPr lang="fr-FR" dirty="0" smtClean="0"/>
              <a:t>Imaginer plusieurs organisations possible pour que le projet voit le jour et perdure</a:t>
            </a:r>
          </a:p>
          <a:p>
            <a:r>
              <a:rPr lang="fr-FR" dirty="0" smtClean="0"/>
              <a:t>Voter pour le plan le plus réaliste et optimisé</a:t>
            </a:r>
          </a:p>
          <a:p>
            <a:r>
              <a:rPr lang="fr-FR" dirty="0"/>
              <a:t>Avec un minimum de moyens, en utilisant la technologie, le bénévolat et les talents artistiques de </a:t>
            </a:r>
            <a:r>
              <a:rPr lang="fr-FR" dirty="0" smtClean="0"/>
              <a:t>chacun</a:t>
            </a:r>
          </a:p>
          <a:p>
            <a:pPr marL="0" indent="0">
              <a:buNone/>
            </a:pPr>
            <a:endParaRPr lang="fr-FR" dirty="0" smtClean="0"/>
          </a:p>
          <a:p>
            <a:pPr>
              <a:buFont typeface="Wingdings" charset="2"/>
              <a:buChar char="ü"/>
            </a:pPr>
            <a:r>
              <a:rPr lang="fr-FR" b="1" dirty="0" smtClean="0"/>
              <a:t>3</a:t>
            </a:r>
            <a:r>
              <a:rPr lang="fr-FR" b="1" baseline="30000" dirty="0" smtClean="0"/>
              <a:t>ème</a:t>
            </a:r>
            <a:r>
              <a:rPr lang="fr-FR" b="1" dirty="0" smtClean="0"/>
              <a:t> mission </a:t>
            </a:r>
            <a:r>
              <a:rPr lang="fr-FR" dirty="0" smtClean="0"/>
              <a:t>: organiser l’environnement nécessaire pour que le projet voit le jour, optimiser l’organisation matérielle et humaine</a:t>
            </a:r>
            <a:endParaRPr lang="fr-FR" dirty="0"/>
          </a:p>
        </p:txBody>
      </p:sp>
    </p:spTree>
    <p:extLst>
      <p:ext uri="{BB962C8B-B14F-4D97-AF65-F5344CB8AC3E}">
        <p14:creationId xmlns:p14="http://schemas.microsoft.com/office/powerpoint/2010/main" val="150951714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rgbClr val="39A0BD"/>
                </a:solidFill>
              </a:rPr>
              <a:t>4</a:t>
            </a:r>
            <a:r>
              <a:rPr lang="fr-FR" dirty="0" smtClean="0">
                <a:solidFill>
                  <a:srgbClr val="39A0BD"/>
                </a:solidFill>
              </a:rPr>
              <a:t>. L’Action </a:t>
            </a:r>
            <a:endParaRPr lang="fr-FR" dirty="0">
              <a:solidFill>
                <a:srgbClr val="39A0BD"/>
              </a:solidFill>
            </a:endParaRPr>
          </a:p>
        </p:txBody>
      </p:sp>
      <p:sp>
        <p:nvSpPr>
          <p:cNvPr id="3" name="Espace réservé du contenu 2"/>
          <p:cNvSpPr>
            <a:spLocks noGrp="1"/>
          </p:cNvSpPr>
          <p:nvPr>
            <p:ph idx="1"/>
          </p:nvPr>
        </p:nvSpPr>
        <p:spPr/>
        <p:txBody>
          <a:bodyPr>
            <a:normAutofit fontScale="85000" lnSpcReduction="20000"/>
          </a:bodyPr>
          <a:lstStyle/>
          <a:p>
            <a:r>
              <a:rPr lang="fr-FR" dirty="0" smtClean="0"/>
              <a:t>Se donner les priorités pour mener jusqu’au bout l’initiative</a:t>
            </a:r>
          </a:p>
          <a:p>
            <a:r>
              <a:rPr lang="fr-FR" dirty="0" smtClean="0"/>
              <a:t>Motiver le plus de monde pour mettre en place les solutions apportées</a:t>
            </a:r>
          </a:p>
          <a:p>
            <a:r>
              <a:rPr lang="fr-FR" dirty="0" smtClean="0"/>
              <a:t>Communiquer sur la réalisation du projet : plus on en parle, plus les enthousiastes se réveillent, plus nombreux nous sommes, plus vite le projet avance</a:t>
            </a:r>
          </a:p>
          <a:p>
            <a:r>
              <a:rPr lang="fr-FR" dirty="0" smtClean="0"/>
              <a:t>Les diffuser au sein du réseau Santé publique, régional puis dans toute la France</a:t>
            </a:r>
          </a:p>
          <a:p>
            <a:pPr marL="0" indent="0">
              <a:buNone/>
            </a:pPr>
            <a:endParaRPr lang="fr-FR" dirty="0" smtClean="0"/>
          </a:p>
          <a:p>
            <a:pPr>
              <a:buFont typeface="Wingdings" charset="2"/>
              <a:buChar char="ü"/>
            </a:pPr>
            <a:r>
              <a:rPr lang="fr-FR" b="1" dirty="0" smtClean="0"/>
              <a:t>4</a:t>
            </a:r>
            <a:r>
              <a:rPr lang="fr-FR" b="1" baseline="30000" dirty="0" smtClean="0"/>
              <a:t>ème</a:t>
            </a:r>
            <a:r>
              <a:rPr lang="fr-FR" b="1" dirty="0" smtClean="0"/>
              <a:t> mission </a:t>
            </a:r>
            <a:r>
              <a:rPr lang="fr-FR" dirty="0" smtClean="0"/>
              <a:t>: Motiver les équipes pour réaliser ces projets portés par le groupe</a:t>
            </a:r>
            <a:endParaRPr lang="fr-FR" dirty="0"/>
          </a:p>
        </p:txBody>
      </p:sp>
    </p:spTree>
    <p:extLst>
      <p:ext uri="{BB962C8B-B14F-4D97-AF65-F5344CB8AC3E}">
        <p14:creationId xmlns:p14="http://schemas.microsoft.com/office/powerpoint/2010/main" val="250007782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rgbClr val="FEB052"/>
                </a:solidFill>
              </a:rPr>
              <a:t>5</a:t>
            </a:r>
            <a:r>
              <a:rPr lang="fr-FR" dirty="0" smtClean="0">
                <a:solidFill>
                  <a:srgbClr val="FEB052"/>
                </a:solidFill>
              </a:rPr>
              <a:t>. Evaluer l’efficacité au long terme</a:t>
            </a:r>
            <a:endParaRPr lang="fr-FR" dirty="0">
              <a:solidFill>
                <a:srgbClr val="FEB052"/>
              </a:solidFill>
            </a:endParaRPr>
          </a:p>
        </p:txBody>
      </p:sp>
      <p:sp>
        <p:nvSpPr>
          <p:cNvPr id="3" name="Espace réservé du contenu 2"/>
          <p:cNvSpPr>
            <a:spLocks noGrp="1"/>
          </p:cNvSpPr>
          <p:nvPr>
            <p:ph idx="1"/>
          </p:nvPr>
        </p:nvSpPr>
        <p:spPr>
          <a:xfrm>
            <a:off x="457200" y="1600200"/>
            <a:ext cx="8229600" cy="4983480"/>
          </a:xfrm>
        </p:spPr>
        <p:txBody>
          <a:bodyPr>
            <a:normAutofit fontScale="77500" lnSpcReduction="20000"/>
          </a:bodyPr>
          <a:lstStyle/>
          <a:p>
            <a:r>
              <a:rPr lang="fr-FR" dirty="0" smtClean="0"/>
              <a:t>Proposer aux concernés des questionnaires de satisfaction, des partages d’idées pour améliorer le projet mis en place</a:t>
            </a:r>
          </a:p>
          <a:p>
            <a:r>
              <a:rPr lang="fr-FR" dirty="0" smtClean="0"/>
              <a:t>Etre </a:t>
            </a:r>
            <a:r>
              <a:rPr lang="fr-FR" dirty="0"/>
              <a:t>attentif aux retours apportés par les premiers concernés par ce changement</a:t>
            </a:r>
          </a:p>
          <a:p>
            <a:r>
              <a:rPr lang="fr-FR" dirty="0" smtClean="0"/>
              <a:t>Adapter </a:t>
            </a:r>
            <a:r>
              <a:rPr lang="fr-FR" dirty="0"/>
              <a:t>et améliorer les premières mesures mises en place</a:t>
            </a:r>
          </a:p>
          <a:p>
            <a:r>
              <a:rPr lang="fr-FR" dirty="0" smtClean="0"/>
              <a:t>Développer un suivi des mesures mises en place, une communication à long terme</a:t>
            </a:r>
          </a:p>
          <a:p>
            <a:r>
              <a:rPr lang="fr-FR" dirty="0" smtClean="0"/>
              <a:t>Idéalement : transférer le projet à un pôle dans une institution qui aime le projet et souhaite prendre le relais pour son installation dans la durée =&gt; présenter ces projets aux mairies, conseils départementaux, régionaux, écoles, hôpitaux</a:t>
            </a:r>
          </a:p>
          <a:p>
            <a:pPr marL="0" indent="0">
              <a:buNone/>
            </a:pPr>
            <a:endParaRPr lang="fr-FR" dirty="0" smtClean="0"/>
          </a:p>
          <a:p>
            <a:pPr>
              <a:buFont typeface="Wingdings" charset="2"/>
              <a:buChar char="ü"/>
            </a:pPr>
            <a:r>
              <a:rPr lang="fr-FR" b="1" dirty="0"/>
              <a:t>5</a:t>
            </a:r>
            <a:r>
              <a:rPr lang="fr-FR" b="1" baseline="30000" dirty="0" smtClean="0"/>
              <a:t>ème</a:t>
            </a:r>
            <a:r>
              <a:rPr lang="fr-FR" b="1" dirty="0" smtClean="0"/>
              <a:t> mission </a:t>
            </a:r>
            <a:r>
              <a:rPr lang="fr-FR" dirty="0" smtClean="0"/>
              <a:t>: L’évaluation et l’amélioration au long cours</a:t>
            </a:r>
            <a:endParaRPr lang="fr-FR" dirty="0"/>
          </a:p>
        </p:txBody>
      </p:sp>
    </p:spTree>
    <p:extLst>
      <p:ext uri="{BB962C8B-B14F-4D97-AF65-F5344CB8AC3E}">
        <p14:creationId xmlns:p14="http://schemas.microsoft.com/office/powerpoint/2010/main" val="361881601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8403" y="978289"/>
            <a:ext cx="8229600" cy="1143000"/>
          </a:xfrm>
        </p:spPr>
        <p:txBody>
          <a:bodyPr>
            <a:normAutofit/>
          </a:bodyPr>
          <a:lstStyle/>
          <a:p>
            <a:r>
              <a:rPr lang="fr-FR" b="1" dirty="0" smtClean="0"/>
              <a:t>Les avantages de ces projets</a:t>
            </a:r>
            <a:endParaRPr lang="fr-FR" b="1" dirty="0"/>
          </a:p>
        </p:txBody>
      </p:sp>
      <p:pic>
        <p:nvPicPr>
          <p:cNvPr id="3" name="Image 2"/>
          <p:cNvPicPr>
            <a:picLocks noChangeAspect="1"/>
          </p:cNvPicPr>
          <p:nvPr/>
        </p:nvPicPr>
        <p:blipFill>
          <a:blip r:embed="rId2"/>
          <a:stretch>
            <a:fillRect/>
          </a:stretch>
        </p:blipFill>
        <p:spPr>
          <a:xfrm>
            <a:off x="2646951" y="2121289"/>
            <a:ext cx="3573480" cy="3820495"/>
          </a:xfrm>
          <a:prstGeom prst="rect">
            <a:avLst/>
          </a:prstGeom>
        </p:spPr>
      </p:pic>
    </p:spTree>
    <p:extLst>
      <p:ext uri="{BB962C8B-B14F-4D97-AF65-F5344CB8AC3E}">
        <p14:creationId xmlns:p14="http://schemas.microsoft.com/office/powerpoint/2010/main" val="192616556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193</TotalTime>
  <Words>2077</Words>
  <Application>Microsoft Macintosh PowerPoint</Application>
  <PresentationFormat>Présentation à l'écran (4:3)</PresentationFormat>
  <Paragraphs>127</Paragraphs>
  <Slides>28</Slides>
  <Notes>0</Notes>
  <HiddenSlides>0</HiddenSlides>
  <MMClips>0</MMClips>
  <ScaleCrop>false</ScaleCrop>
  <HeadingPairs>
    <vt:vector size="4" baseType="variant">
      <vt:variant>
        <vt:lpstr>Thème</vt:lpstr>
      </vt:variant>
      <vt:variant>
        <vt:i4>1</vt:i4>
      </vt:variant>
      <vt:variant>
        <vt:lpstr>Titres des diapositives</vt:lpstr>
      </vt:variant>
      <vt:variant>
        <vt:i4>28</vt:i4>
      </vt:variant>
    </vt:vector>
  </HeadingPairs>
  <TitlesOfParts>
    <vt:vector size="29" baseType="lpstr">
      <vt:lpstr>Thème Office</vt:lpstr>
      <vt:lpstr>Missions d’un VP Initiatives</vt:lpstr>
      <vt:lpstr>Présentation du Poste</vt:lpstr>
      <vt:lpstr>Présentation PowerPoint</vt:lpstr>
      <vt:lpstr>1. Recueillir les initiatives </vt:lpstr>
      <vt:lpstr>2. Développer des solutions</vt:lpstr>
      <vt:lpstr>3. Les besoins du Projet</vt:lpstr>
      <vt:lpstr>4. L’Action </vt:lpstr>
      <vt:lpstr>5. Evaluer l’efficacité au long terme</vt:lpstr>
      <vt:lpstr>Les avantages de ces projets</vt:lpstr>
      <vt:lpstr>Avantages Personnels</vt:lpstr>
      <vt:lpstr>Avantages communs</vt:lpstr>
      <vt:lpstr>Maintenant, que dirais tu de réfléchir à plusieurs thèmes :</vt:lpstr>
      <vt:lpstr>Les initiatives</vt:lpstr>
      <vt:lpstr>Initiative : Pédagogie</vt:lpstr>
      <vt:lpstr>Initiative (2)</vt:lpstr>
      <vt:lpstr>Initiative pédagogie à la fac</vt:lpstr>
      <vt:lpstr>Initiative Biostatistiques</vt:lpstr>
      <vt:lpstr>Initiative Éducation </vt:lpstr>
      <vt:lpstr>Initiative Bien vivre</vt:lpstr>
      <vt:lpstr>Initiative Système de Soins </vt:lpstr>
      <vt:lpstr>Initiative Optimiste à l’Hôpital </vt:lpstr>
      <vt:lpstr>Initiative Nutrition</vt:lpstr>
      <vt:lpstr>Initiative Vieillesse</vt:lpstr>
      <vt:lpstr>Initiative Femmes</vt:lpstr>
      <vt:lpstr>Initiative Partage du savoir</vt:lpstr>
      <vt:lpstr>Initiative Logistique</vt:lpstr>
      <vt:lpstr>Initiative Formations</vt:lpstr>
      <vt:lpstr>Un grand Merci d’avoir pris le temps de lire ce topo</vt:lpstr>
    </vt:vector>
  </TitlesOfParts>
  <Company>Médecine Paris Ouest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Missions d’un VP Initiatives</dc:title>
  <dc:creator>Pauline MARTINOT</dc:creator>
  <cp:lastModifiedBy>Pauline MARTINOT</cp:lastModifiedBy>
  <cp:revision>61</cp:revision>
  <dcterms:created xsi:type="dcterms:W3CDTF">2017-11-23T14:00:35Z</dcterms:created>
  <dcterms:modified xsi:type="dcterms:W3CDTF">2017-12-11T09:56:33Z</dcterms:modified>
</cp:coreProperties>
</file>